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64" r:id="rId1"/>
  </p:sldMasterIdLst>
  <p:notesMasterIdLst>
    <p:notesMasterId r:id="rId17"/>
  </p:notesMasterIdLst>
  <p:handoutMasterIdLst>
    <p:handoutMasterId r:id="rId18"/>
  </p:handoutMasterIdLst>
  <p:sldIdLst>
    <p:sldId id="270" r:id="rId2"/>
    <p:sldId id="313" r:id="rId3"/>
    <p:sldId id="427" r:id="rId4"/>
    <p:sldId id="476" r:id="rId5"/>
    <p:sldId id="485" r:id="rId6"/>
    <p:sldId id="484" r:id="rId7"/>
    <p:sldId id="483" r:id="rId8"/>
    <p:sldId id="482" r:id="rId9"/>
    <p:sldId id="481" r:id="rId10"/>
    <p:sldId id="479" r:id="rId11"/>
    <p:sldId id="486" r:id="rId12"/>
    <p:sldId id="478" r:id="rId13"/>
    <p:sldId id="480" r:id="rId14"/>
    <p:sldId id="477" r:id="rId15"/>
    <p:sldId id="41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A948"/>
    <a:srgbClr val="0572B7"/>
    <a:srgbClr val="FFFFFF"/>
    <a:srgbClr val="5DB510"/>
    <a:srgbClr val="54A20E"/>
    <a:srgbClr val="6CD012"/>
    <a:srgbClr val="F23B48"/>
    <a:srgbClr val="637C90"/>
    <a:srgbClr val="F12F3D"/>
    <a:srgbClr val="3242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364" y="3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8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AD1A594-041B-449E-89BC-5A6CB1F5A9AB}" type="datetimeFigureOut">
              <a:rPr lang="id-ID" smtClean="0"/>
              <a:t>12/10/2023</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DDDC53-01B7-4E0F-8BE2-02DC8C672187}" type="slidenum">
              <a:rPr lang="id-ID" smtClean="0"/>
              <a:t>‹N°›</a:t>
            </a:fld>
            <a:endParaRPr lang="id-ID"/>
          </a:p>
        </p:txBody>
      </p:sp>
    </p:spTree>
    <p:extLst>
      <p:ext uri="{BB962C8B-B14F-4D97-AF65-F5344CB8AC3E}">
        <p14:creationId xmlns:p14="http://schemas.microsoft.com/office/powerpoint/2010/main" val="4171936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3CCC32-3486-46B1-A8B7-921064D8D59D}"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D1495A-DD81-44F4-9F54-1F39867BF2D9}" type="slidenum">
              <a:rPr lang="en-US" smtClean="0"/>
              <a:t>‹N°›</a:t>
            </a:fld>
            <a:endParaRPr lang="en-US"/>
          </a:p>
        </p:txBody>
      </p:sp>
    </p:spTree>
    <p:extLst>
      <p:ext uri="{BB962C8B-B14F-4D97-AF65-F5344CB8AC3E}">
        <p14:creationId xmlns:p14="http://schemas.microsoft.com/office/powerpoint/2010/main" val="1023919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3</a:t>
            </a:fld>
            <a:endParaRPr lang="en-US"/>
          </a:p>
        </p:txBody>
      </p:sp>
    </p:spTree>
    <p:extLst>
      <p:ext uri="{BB962C8B-B14F-4D97-AF65-F5344CB8AC3E}">
        <p14:creationId xmlns:p14="http://schemas.microsoft.com/office/powerpoint/2010/main" val="29781031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12</a:t>
            </a:fld>
            <a:endParaRPr lang="en-US"/>
          </a:p>
        </p:txBody>
      </p:sp>
    </p:spTree>
    <p:extLst>
      <p:ext uri="{BB962C8B-B14F-4D97-AF65-F5344CB8AC3E}">
        <p14:creationId xmlns:p14="http://schemas.microsoft.com/office/powerpoint/2010/main" val="1266994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13</a:t>
            </a:fld>
            <a:endParaRPr lang="en-US"/>
          </a:p>
        </p:txBody>
      </p:sp>
    </p:spTree>
    <p:extLst>
      <p:ext uri="{BB962C8B-B14F-4D97-AF65-F5344CB8AC3E}">
        <p14:creationId xmlns:p14="http://schemas.microsoft.com/office/powerpoint/2010/main" val="3890053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14</a:t>
            </a:fld>
            <a:endParaRPr lang="en-US"/>
          </a:p>
        </p:txBody>
      </p:sp>
    </p:spTree>
    <p:extLst>
      <p:ext uri="{BB962C8B-B14F-4D97-AF65-F5344CB8AC3E}">
        <p14:creationId xmlns:p14="http://schemas.microsoft.com/office/powerpoint/2010/main" val="3407707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74D1495A-DD81-44F4-9F54-1F39867BF2D9}" type="slidenum">
              <a:rPr lang="en-US" smtClean="0"/>
              <a:t>15</a:t>
            </a:fld>
            <a:endParaRPr lang="en-US"/>
          </a:p>
        </p:txBody>
      </p:sp>
    </p:spTree>
    <p:extLst>
      <p:ext uri="{BB962C8B-B14F-4D97-AF65-F5344CB8AC3E}">
        <p14:creationId xmlns:p14="http://schemas.microsoft.com/office/powerpoint/2010/main" val="253085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4</a:t>
            </a:fld>
            <a:endParaRPr lang="en-US"/>
          </a:p>
        </p:txBody>
      </p:sp>
    </p:spTree>
    <p:extLst>
      <p:ext uri="{BB962C8B-B14F-4D97-AF65-F5344CB8AC3E}">
        <p14:creationId xmlns:p14="http://schemas.microsoft.com/office/powerpoint/2010/main" val="1020627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5</a:t>
            </a:fld>
            <a:endParaRPr lang="en-US"/>
          </a:p>
        </p:txBody>
      </p:sp>
    </p:spTree>
    <p:extLst>
      <p:ext uri="{BB962C8B-B14F-4D97-AF65-F5344CB8AC3E}">
        <p14:creationId xmlns:p14="http://schemas.microsoft.com/office/powerpoint/2010/main" val="968236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6</a:t>
            </a:fld>
            <a:endParaRPr lang="en-US"/>
          </a:p>
        </p:txBody>
      </p:sp>
    </p:spTree>
    <p:extLst>
      <p:ext uri="{BB962C8B-B14F-4D97-AF65-F5344CB8AC3E}">
        <p14:creationId xmlns:p14="http://schemas.microsoft.com/office/powerpoint/2010/main" val="2678882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7</a:t>
            </a:fld>
            <a:endParaRPr lang="en-US"/>
          </a:p>
        </p:txBody>
      </p:sp>
    </p:spTree>
    <p:extLst>
      <p:ext uri="{BB962C8B-B14F-4D97-AF65-F5344CB8AC3E}">
        <p14:creationId xmlns:p14="http://schemas.microsoft.com/office/powerpoint/2010/main" val="367124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8</a:t>
            </a:fld>
            <a:endParaRPr lang="en-US"/>
          </a:p>
        </p:txBody>
      </p:sp>
    </p:spTree>
    <p:extLst>
      <p:ext uri="{BB962C8B-B14F-4D97-AF65-F5344CB8AC3E}">
        <p14:creationId xmlns:p14="http://schemas.microsoft.com/office/powerpoint/2010/main" val="3922959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9</a:t>
            </a:fld>
            <a:endParaRPr lang="en-US"/>
          </a:p>
        </p:txBody>
      </p:sp>
    </p:spTree>
    <p:extLst>
      <p:ext uri="{BB962C8B-B14F-4D97-AF65-F5344CB8AC3E}">
        <p14:creationId xmlns:p14="http://schemas.microsoft.com/office/powerpoint/2010/main" val="305552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10</a:t>
            </a:fld>
            <a:endParaRPr lang="en-US"/>
          </a:p>
        </p:txBody>
      </p:sp>
    </p:spTree>
    <p:extLst>
      <p:ext uri="{BB962C8B-B14F-4D97-AF65-F5344CB8AC3E}">
        <p14:creationId xmlns:p14="http://schemas.microsoft.com/office/powerpoint/2010/main" val="2940387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4787946-F38A-442D-8B4B-7C33473CC735}" type="slidenum">
              <a:rPr lang="en-US" smtClean="0"/>
              <a:t>11</a:t>
            </a:fld>
            <a:endParaRPr lang="en-US"/>
          </a:p>
        </p:txBody>
      </p:sp>
    </p:spTree>
    <p:extLst>
      <p:ext uri="{BB962C8B-B14F-4D97-AF65-F5344CB8AC3E}">
        <p14:creationId xmlns:p14="http://schemas.microsoft.com/office/powerpoint/2010/main" val="151221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113655064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318017933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13138266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89023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3" name="Picture Placeholder 2"/>
          <p:cNvSpPr>
            <a:spLocks noGrp="1"/>
          </p:cNvSpPr>
          <p:nvPr>
            <p:ph type="pic" sz="quarter" idx="15"/>
          </p:nvPr>
        </p:nvSpPr>
        <p:spPr>
          <a:xfrm>
            <a:off x="0" y="0"/>
            <a:ext cx="12192000" cy="6858000"/>
          </a:xfrm>
        </p:spPr>
        <p:txBody>
          <a:bodyPr/>
          <a:lstStyle>
            <a:lvl1pPr marL="0" indent="0" algn="ctr">
              <a:buNone/>
              <a:defRPr/>
            </a:lvl1pPr>
          </a:lstStyle>
          <a:p>
            <a:r>
              <a:rPr lang="fr-FR"/>
              <a:t>Cliquez sur l'icône pour ajouter une image</a:t>
            </a:r>
            <a:endParaRPr lang="id-ID"/>
          </a:p>
        </p:txBody>
      </p:sp>
    </p:spTree>
    <p:extLst>
      <p:ext uri="{BB962C8B-B14F-4D97-AF65-F5344CB8AC3E}">
        <p14:creationId xmlns:p14="http://schemas.microsoft.com/office/powerpoint/2010/main" val="19197481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2_Title Slide">
    <p:spTree>
      <p:nvGrpSpPr>
        <p:cNvPr id="1" name=""/>
        <p:cNvGrpSpPr/>
        <p:nvPr/>
      </p:nvGrpSpPr>
      <p:grpSpPr>
        <a:xfrm>
          <a:off x="0" y="0"/>
          <a:ext cx="0" cy="0"/>
          <a:chOff x="0" y="0"/>
          <a:chExt cx="0" cy="0"/>
        </a:xfrm>
      </p:grpSpPr>
      <p:sp>
        <p:nvSpPr>
          <p:cNvPr id="11" name="Picture Placeholder 2"/>
          <p:cNvSpPr>
            <a:spLocks noGrp="1"/>
          </p:cNvSpPr>
          <p:nvPr>
            <p:ph type="pic" sz="quarter" idx="23"/>
          </p:nvPr>
        </p:nvSpPr>
        <p:spPr>
          <a:xfrm>
            <a:off x="0" y="0"/>
            <a:ext cx="12192000" cy="4816549"/>
          </a:xfrm>
        </p:spPr>
        <p:txBody>
          <a:bodyPr anchor="t"/>
          <a:lstStyle>
            <a:lvl1pPr marL="0" indent="0" algn="ctr">
              <a:buNone/>
              <a:defRPr/>
            </a:lvl1pPr>
          </a:lstStyle>
          <a:p>
            <a:r>
              <a:rPr lang="fr-FR"/>
              <a:t>Cliquez sur l'icône pour ajouter une image</a:t>
            </a:r>
            <a:endParaRPr lang="id-ID"/>
          </a:p>
        </p:txBody>
      </p:sp>
      <p:sp>
        <p:nvSpPr>
          <p:cNvPr id="21"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solidFill>
                <a:latin typeface="Lato" panose="020F0502020204030203" pitchFamily="34" charset="0"/>
              </a:defRPr>
            </a:lvl1pPr>
          </a:lstStyle>
          <a:p>
            <a:fld id="{FCEE2C88-6C8F-484D-AF69-578F576B1F44}" type="slidenum">
              <a:rPr lang="en-US" smtClean="0"/>
              <a:pPr/>
              <a:t>‹N°›</a:t>
            </a:fld>
            <a:endParaRPr lang="en-US" dirty="0"/>
          </a:p>
        </p:txBody>
      </p:sp>
    </p:spTree>
    <p:extLst>
      <p:ext uri="{BB962C8B-B14F-4D97-AF65-F5344CB8AC3E}">
        <p14:creationId xmlns:p14="http://schemas.microsoft.com/office/powerpoint/2010/main" val="791072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1_Title Slide">
    <p:spTree>
      <p:nvGrpSpPr>
        <p:cNvPr id="1" name=""/>
        <p:cNvGrpSpPr/>
        <p:nvPr/>
      </p:nvGrpSpPr>
      <p:grpSpPr>
        <a:xfrm>
          <a:off x="0" y="0"/>
          <a:ext cx="0" cy="0"/>
          <a:chOff x="0" y="0"/>
          <a:chExt cx="0" cy="0"/>
        </a:xfrm>
      </p:grpSpPr>
      <p:sp>
        <p:nvSpPr>
          <p:cNvPr id="7" name="Text Placeholder 10"/>
          <p:cNvSpPr>
            <a:spLocks noGrp="1"/>
          </p:cNvSpPr>
          <p:nvPr>
            <p:ph type="body" sz="quarter" idx="13"/>
          </p:nvPr>
        </p:nvSpPr>
        <p:spPr>
          <a:xfrm>
            <a:off x="333375" y="397249"/>
            <a:ext cx="10905239" cy="444500"/>
          </a:xfrm>
        </p:spPr>
        <p:txBody>
          <a:bodyPr lIns="0" tIns="0" rIns="0" bIns="0">
            <a:normAutofit/>
          </a:bodyPr>
          <a:lstStyle>
            <a:lvl1pPr marL="0" indent="0">
              <a:buNone/>
              <a:defRPr sz="2000">
                <a:solidFill>
                  <a:schemeClr val="tx1">
                    <a:lumMod val="65000"/>
                    <a:lumOff val="35000"/>
                  </a:schemeClr>
                </a:solidFill>
                <a:latin typeface="Lato" panose="020F0502020204030203" pitchFamily="34" charset="0"/>
              </a:defRPr>
            </a:lvl1pPr>
          </a:lstStyle>
          <a:p>
            <a:pPr lvl="0"/>
            <a:r>
              <a:rPr lang="fr-FR"/>
              <a:t>Cliquez pour modifier les styles du texte du masque</a:t>
            </a:r>
          </a:p>
        </p:txBody>
      </p:sp>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lumMod val="50000"/>
                </a:schemeClr>
              </a:solidFill>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fld id="{FCEE2C88-6C8F-484D-AF69-578F576B1F44}" type="slidenum">
              <a:rPr lang="en-US" smtClean="0"/>
              <a:pPr/>
              <a:t>‹N°›</a:t>
            </a:fld>
            <a:endParaRPr lang="en-US" dirty="0"/>
          </a:p>
        </p:txBody>
      </p:sp>
      <p:sp>
        <p:nvSpPr>
          <p:cNvPr id="12" name="Text Placeholder 10"/>
          <p:cNvSpPr>
            <a:spLocks noGrp="1"/>
          </p:cNvSpPr>
          <p:nvPr>
            <p:ph type="body" sz="quarter" idx="14"/>
          </p:nvPr>
        </p:nvSpPr>
        <p:spPr>
          <a:xfrm>
            <a:off x="333375" y="790433"/>
            <a:ext cx="10905239" cy="280985"/>
          </a:xfrm>
        </p:spPr>
        <p:txBody>
          <a:bodyPr lIns="0" tIns="0" rIns="0" bIns="0">
            <a:normAutofit/>
          </a:bodyPr>
          <a:lstStyle>
            <a:lvl1pPr marL="0" indent="0">
              <a:buNone/>
              <a:defRPr sz="1000">
                <a:solidFill>
                  <a:schemeClr val="bg1">
                    <a:lumMod val="50000"/>
                  </a:schemeClr>
                </a:solidFill>
                <a:latin typeface="+mn-lt"/>
              </a:defRPr>
            </a:lvl1pPr>
          </a:lstStyle>
          <a:p>
            <a:pPr lvl="0"/>
            <a:r>
              <a:rPr lang="fr-FR"/>
              <a:t>Cliquez pour modifier les styles du texte du masque</a:t>
            </a:r>
          </a:p>
        </p:txBody>
      </p:sp>
      <p:sp>
        <p:nvSpPr>
          <p:cNvPr id="13" name="Rounded Rectangle 12"/>
          <p:cNvSpPr/>
          <p:nvPr userDrawn="1"/>
        </p:nvSpPr>
        <p:spPr>
          <a:xfrm>
            <a:off x="-410316" y="372774"/>
            <a:ext cx="654392" cy="298739"/>
          </a:xfrm>
          <a:prstGeom prst="roundRect">
            <a:avLst>
              <a:gd name="adj" fmla="val 50000"/>
            </a:avLst>
          </a:prstGeom>
          <a:solidFill>
            <a:srgbClr val="5DB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Picture Placeholder 2"/>
          <p:cNvSpPr>
            <a:spLocks noGrp="1"/>
          </p:cNvSpPr>
          <p:nvPr>
            <p:ph type="pic" sz="quarter" idx="20"/>
          </p:nvPr>
        </p:nvSpPr>
        <p:spPr>
          <a:xfrm>
            <a:off x="6233915" y="2519640"/>
            <a:ext cx="1007862" cy="1007862"/>
          </a:xfrm>
          <a:prstGeom prst="ellipse">
            <a:avLst/>
          </a:prstGeom>
          <a:ln w="38100">
            <a:solidFill>
              <a:schemeClr val="bg1"/>
            </a:solidFill>
          </a:ln>
        </p:spPr>
        <p:txBody>
          <a:bodyPr anchor="t">
            <a:normAutofit/>
          </a:bodyPr>
          <a:lstStyle>
            <a:lvl1pPr marL="0" indent="0" algn="ctr">
              <a:buNone/>
              <a:defRPr sz="1400"/>
            </a:lvl1pPr>
          </a:lstStyle>
          <a:p>
            <a:r>
              <a:rPr lang="fr-FR"/>
              <a:t>Cliquez sur l'icône pour ajouter une image</a:t>
            </a:r>
            <a:endParaRPr lang="id-ID" dirty="0"/>
          </a:p>
        </p:txBody>
      </p:sp>
      <p:sp>
        <p:nvSpPr>
          <p:cNvPr id="14" name="Picture Placeholder 2"/>
          <p:cNvSpPr>
            <a:spLocks noGrp="1"/>
          </p:cNvSpPr>
          <p:nvPr>
            <p:ph type="pic" sz="quarter" idx="21"/>
          </p:nvPr>
        </p:nvSpPr>
        <p:spPr>
          <a:xfrm>
            <a:off x="7075709" y="4261103"/>
            <a:ext cx="1211442" cy="1211442"/>
          </a:xfrm>
          <a:prstGeom prst="ellipse">
            <a:avLst/>
          </a:prstGeom>
          <a:ln w="38100">
            <a:solidFill>
              <a:schemeClr val="bg1"/>
            </a:solidFill>
          </a:ln>
        </p:spPr>
        <p:txBody>
          <a:bodyPr anchor="t">
            <a:normAutofit/>
          </a:bodyPr>
          <a:lstStyle>
            <a:lvl1pPr marL="0" indent="0" algn="ctr">
              <a:buNone/>
              <a:defRPr sz="1400"/>
            </a:lvl1pPr>
          </a:lstStyle>
          <a:p>
            <a:r>
              <a:rPr lang="fr-FR"/>
              <a:t>Cliquez sur l'icône pour ajouter une image</a:t>
            </a:r>
            <a:endParaRPr lang="id-ID" dirty="0"/>
          </a:p>
        </p:txBody>
      </p:sp>
      <p:sp>
        <p:nvSpPr>
          <p:cNvPr id="20" name="Picture Placeholder 2"/>
          <p:cNvSpPr>
            <a:spLocks noGrp="1"/>
          </p:cNvSpPr>
          <p:nvPr>
            <p:ph type="pic" sz="quarter" idx="22"/>
          </p:nvPr>
        </p:nvSpPr>
        <p:spPr>
          <a:xfrm>
            <a:off x="9603685" y="2733443"/>
            <a:ext cx="1060705" cy="1060705"/>
          </a:xfrm>
          <a:prstGeom prst="ellipse">
            <a:avLst/>
          </a:prstGeom>
          <a:ln w="38100">
            <a:solidFill>
              <a:schemeClr val="bg1"/>
            </a:solidFill>
          </a:ln>
        </p:spPr>
        <p:txBody>
          <a:bodyPr anchor="t">
            <a:normAutofit/>
          </a:bodyPr>
          <a:lstStyle>
            <a:lvl1pPr marL="0" indent="0" algn="ctr">
              <a:buNone/>
              <a:defRPr sz="1400"/>
            </a:lvl1pPr>
          </a:lstStyle>
          <a:p>
            <a:r>
              <a:rPr lang="fr-FR"/>
              <a:t>Cliquez sur l'icône pour ajouter une image</a:t>
            </a:r>
            <a:endParaRPr lang="id-ID"/>
          </a:p>
        </p:txBody>
      </p:sp>
      <p:sp>
        <p:nvSpPr>
          <p:cNvPr id="21" name="Picture Placeholder 2"/>
          <p:cNvSpPr>
            <a:spLocks noGrp="1"/>
          </p:cNvSpPr>
          <p:nvPr>
            <p:ph type="pic" sz="quarter" idx="23"/>
          </p:nvPr>
        </p:nvSpPr>
        <p:spPr>
          <a:xfrm>
            <a:off x="9164561" y="3933434"/>
            <a:ext cx="752726" cy="752726"/>
          </a:xfrm>
          <a:prstGeom prst="ellipse">
            <a:avLst/>
          </a:prstGeom>
          <a:ln w="38100">
            <a:solidFill>
              <a:schemeClr val="bg1"/>
            </a:solidFill>
          </a:ln>
        </p:spPr>
        <p:txBody>
          <a:bodyPr anchor="t">
            <a:normAutofit/>
          </a:bodyPr>
          <a:lstStyle>
            <a:lvl1pPr marL="0" indent="0" algn="ctr">
              <a:buNone/>
              <a:defRPr sz="1400"/>
            </a:lvl1pPr>
          </a:lstStyle>
          <a:p>
            <a:r>
              <a:rPr lang="fr-FR"/>
              <a:t>Cliquez sur l'icône pour ajouter une image</a:t>
            </a:r>
            <a:endParaRPr lang="id-ID"/>
          </a:p>
        </p:txBody>
      </p:sp>
    </p:spTree>
    <p:extLst>
      <p:ext uri="{BB962C8B-B14F-4D97-AF65-F5344CB8AC3E}">
        <p14:creationId xmlns:p14="http://schemas.microsoft.com/office/powerpoint/2010/main" val="396159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3_Title Slide">
    <p:spTree>
      <p:nvGrpSpPr>
        <p:cNvPr id="1" name=""/>
        <p:cNvGrpSpPr/>
        <p:nvPr/>
      </p:nvGrpSpPr>
      <p:grpSpPr>
        <a:xfrm>
          <a:off x="0" y="0"/>
          <a:ext cx="0" cy="0"/>
          <a:chOff x="0" y="0"/>
          <a:chExt cx="0" cy="0"/>
        </a:xfrm>
      </p:grpSpPr>
      <p:sp>
        <p:nvSpPr>
          <p:cNvPr id="7" name="Text Placeholder 10"/>
          <p:cNvSpPr>
            <a:spLocks noGrp="1"/>
          </p:cNvSpPr>
          <p:nvPr>
            <p:ph type="body" sz="quarter" idx="13"/>
          </p:nvPr>
        </p:nvSpPr>
        <p:spPr>
          <a:xfrm>
            <a:off x="333375" y="397249"/>
            <a:ext cx="10905239" cy="444500"/>
          </a:xfrm>
        </p:spPr>
        <p:txBody>
          <a:bodyPr lIns="0" tIns="0" rIns="0" bIns="0">
            <a:normAutofit/>
          </a:bodyPr>
          <a:lstStyle>
            <a:lvl1pPr marL="0" indent="0">
              <a:buNone/>
              <a:defRPr sz="2000">
                <a:solidFill>
                  <a:schemeClr val="tx1">
                    <a:lumMod val="65000"/>
                    <a:lumOff val="35000"/>
                  </a:schemeClr>
                </a:solidFill>
                <a:latin typeface="Lato" panose="020F0502020204030203" pitchFamily="34" charset="0"/>
              </a:defRPr>
            </a:lvl1pPr>
          </a:lstStyle>
          <a:p>
            <a:pPr lvl="0"/>
            <a:r>
              <a:rPr lang="fr-FR"/>
              <a:t>Cliquez pour modifier les styles du texte du masque</a:t>
            </a:r>
          </a:p>
        </p:txBody>
      </p:sp>
      <p:sp>
        <p:nvSpPr>
          <p:cNvPr id="10" name="Rounded Rectangle 9"/>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lumMod val="50000"/>
                </a:schemeClr>
              </a:solidFill>
            </a:endParaRPr>
          </a:p>
        </p:txBody>
      </p:sp>
      <p:sp>
        <p:nvSpPr>
          <p:cNvPr id="15"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fld id="{FCEE2C88-6C8F-484D-AF69-578F576B1F44}" type="slidenum">
              <a:rPr lang="en-US" smtClean="0"/>
              <a:pPr/>
              <a:t>‹N°›</a:t>
            </a:fld>
            <a:endParaRPr lang="en-US" dirty="0"/>
          </a:p>
        </p:txBody>
      </p:sp>
      <p:sp>
        <p:nvSpPr>
          <p:cNvPr id="12" name="Text Placeholder 10"/>
          <p:cNvSpPr>
            <a:spLocks noGrp="1"/>
          </p:cNvSpPr>
          <p:nvPr>
            <p:ph type="body" sz="quarter" idx="14"/>
          </p:nvPr>
        </p:nvSpPr>
        <p:spPr>
          <a:xfrm>
            <a:off x="333375" y="790433"/>
            <a:ext cx="10905239" cy="280985"/>
          </a:xfrm>
        </p:spPr>
        <p:txBody>
          <a:bodyPr lIns="0" tIns="0" rIns="0" bIns="0">
            <a:normAutofit/>
          </a:bodyPr>
          <a:lstStyle>
            <a:lvl1pPr marL="0" indent="0">
              <a:buNone/>
              <a:defRPr sz="1000">
                <a:solidFill>
                  <a:schemeClr val="bg1">
                    <a:lumMod val="50000"/>
                  </a:schemeClr>
                </a:solidFill>
                <a:latin typeface="+mn-lt"/>
              </a:defRPr>
            </a:lvl1pPr>
          </a:lstStyle>
          <a:p>
            <a:pPr lvl="0"/>
            <a:r>
              <a:rPr lang="fr-FR"/>
              <a:t>Cliquez pour modifier les styles du texte du masque</a:t>
            </a:r>
          </a:p>
        </p:txBody>
      </p:sp>
      <p:sp>
        <p:nvSpPr>
          <p:cNvPr id="8" name="Rounded Rectangle 7"/>
          <p:cNvSpPr/>
          <p:nvPr userDrawn="1"/>
        </p:nvSpPr>
        <p:spPr>
          <a:xfrm>
            <a:off x="-410316" y="372774"/>
            <a:ext cx="654392" cy="298739"/>
          </a:xfrm>
          <a:prstGeom prst="roundRect">
            <a:avLst>
              <a:gd name="adj" fmla="val 50000"/>
            </a:avLst>
          </a:prstGeom>
          <a:solidFill>
            <a:srgbClr val="5DB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Picture Placeholder 2"/>
          <p:cNvSpPr>
            <a:spLocks noGrp="1"/>
          </p:cNvSpPr>
          <p:nvPr>
            <p:ph type="pic" sz="quarter" idx="23"/>
          </p:nvPr>
        </p:nvSpPr>
        <p:spPr>
          <a:xfrm>
            <a:off x="1931247" y="2293246"/>
            <a:ext cx="1886180" cy="3329511"/>
          </a:xfrm>
        </p:spPr>
        <p:txBody>
          <a:bodyPr anchor="t"/>
          <a:lstStyle>
            <a:lvl1pPr marL="0" indent="0" algn="ctr">
              <a:buNone/>
              <a:defRPr/>
            </a:lvl1pPr>
          </a:lstStyle>
          <a:p>
            <a:r>
              <a:rPr lang="fr-FR"/>
              <a:t>Cliquez sur l'icône pour ajouter une image</a:t>
            </a:r>
            <a:endParaRPr lang="id-ID"/>
          </a:p>
        </p:txBody>
      </p:sp>
    </p:spTree>
    <p:extLst>
      <p:ext uri="{BB962C8B-B14F-4D97-AF65-F5344CB8AC3E}">
        <p14:creationId xmlns:p14="http://schemas.microsoft.com/office/powerpoint/2010/main" val="2935773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05845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4" name="Picture Placeholder 2"/>
          <p:cNvSpPr>
            <a:spLocks noGrp="1"/>
          </p:cNvSpPr>
          <p:nvPr>
            <p:ph type="pic" sz="quarter" idx="15"/>
          </p:nvPr>
        </p:nvSpPr>
        <p:spPr>
          <a:xfrm>
            <a:off x="0" y="0"/>
            <a:ext cx="6096000" cy="6858000"/>
          </a:xfrm>
        </p:spPr>
        <p:txBody>
          <a:bodyPr/>
          <a:lstStyle/>
          <a:p>
            <a:r>
              <a:rPr lang="fr-FR"/>
              <a:t>Cliquez sur l'icône pour ajouter une image</a:t>
            </a:r>
            <a:endParaRPr lang="id-ID"/>
          </a:p>
        </p:txBody>
      </p:sp>
      <p:sp>
        <p:nvSpPr>
          <p:cNvPr id="5" name="Picture Placeholder 2"/>
          <p:cNvSpPr>
            <a:spLocks noGrp="1"/>
          </p:cNvSpPr>
          <p:nvPr>
            <p:ph type="pic" sz="quarter" idx="16"/>
          </p:nvPr>
        </p:nvSpPr>
        <p:spPr>
          <a:xfrm>
            <a:off x="6096000" y="0"/>
            <a:ext cx="6096000" cy="6858000"/>
          </a:xfrm>
        </p:spPr>
        <p:txBody>
          <a:bodyPr/>
          <a:lstStyle/>
          <a:p>
            <a:r>
              <a:rPr lang="fr-FR"/>
              <a:t>Cliquez sur l'icône pour ajouter une image</a:t>
            </a:r>
            <a:endParaRPr lang="id-ID"/>
          </a:p>
        </p:txBody>
      </p:sp>
    </p:spTree>
    <p:extLst>
      <p:ext uri="{BB962C8B-B14F-4D97-AF65-F5344CB8AC3E}">
        <p14:creationId xmlns:p14="http://schemas.microsoft.com/office/powerpoint/2010/main" val="32165948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1" name="Text Placeholder 10"/>
          <p:cNvSpPr>
            <a:spLocks noGrp="1"/>
          </p:cNvSpPr>
          <p:nvPr>
            <p:ph type="body" sz="quarter" idx="13"/>
          </p:nvPr>
        </p:nvSpPr>
        <p:spPr>
          <a:xfrm>
            <a:off x="333375" y="397249"/>
            <a:ext cx="10905239" cy="444500"/>
          </a:xfrm>
        </p:spPr>
        <p:txBody>
          <a:bodyPr lIns="0" tIns="0" rIns="0" bIns="0">
            <a:normAutofit/>
          </a:bodyPr>
          <a:lstStyle>
            <a:lvl1pPr marL="0" indent="0">
              <a:buNone/>
              <a:defRPr sz="2000">
                <a:solidFill>
                  <a:schemeClr val="bg1"/>
                </a:solidFill>
                <a:latin typeface="Lato" panose="020F0502020204030203" pitchFamily="34" charset="0"/>
              </a:defRPr>
            </a:lvl1pPr>
          </a:lstStyle>
          <a:p>
            <a:pPr lvl="0"/>
            <a:r>
              <a:rPr lang="fr-FR"/>
              <a:t>Cliquez pour modifier les styles du texte du masque</a:t>
            </a:r>
          </a:p>
        </p:txBody>
      </p:sp>
      <p:sp>
        <p:nvSpPr>
          <p:cNvPr id="6"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rgbClr val="F23B48"/>
                </a:solidFill>
                <a:latin typeface="Lato" panose="020F0502020204030203" pitchFamily="34" charset="0"/>
              </a:defRPr>
            </a:lvl1pPr>
          </a:lstStyle>
          <a:p>
            <a:fld id="{FCEE2C88-6C8F-484D-AF69-578F576B1F44}" type="slidenum">
              <a:rPr lang="en-US" smtClean="0"/>
              <a:pPr/>
              <a:t>‹N°›</a:t>
            </a:fld>
            <a:endParaRPr lang="en-US" dirty="0"/>
          </a:p>
        </p:txBody>
      </p:sp>
      <p:sp>
        <p:nvSpPr>
          <p:cNvPr id="12" name="Text Placeholder 10"/>
          <p:cNvSpPr>
            <a:spLocks noGrp="1"/>
          </p:cNvSpPr>
          <p:nvPr>
            <p:ph type="body" sz="quarter" idx="14"/>
          </p:nvPr>
        </p:nvSpPr>
        <p:spPr>
          <a:xfrm>
            <a:off x="333375" y="790433"/>
            <a:ext cx="10905239" cy="280985"/>
          </a:xfrm>
        </p:spPr>
        <p:txBody>
          <a:bodyPr lIns="0" tIns="0" rIns="0" bIns="0">
            <a:normAutofit/>
          </a:bodyPr>
          <a:lstStyle>
            <a:lvl1pPr marL="0" indent="0">
              <a:buNone/>
              <a:defRPr sz="1000">
                <a:solidFill>
                  <a:schemeClr val="bg1"/>
                </a:solidFill>
                <a:latin typeface="+mn-lt"/>
              </a:defRPr>
            </a:lvl1pPr>
          </a:lstStyle>
          <a:p>
            <a:pPr lvl="0"/>
            <a:r>
              <a:rPr lang="fr-FR"/>
              <a:t>Cliquez pour modifier les styles du texte du masque</a:t>
            </a:r>
          </a:p>
        </p:txBody>
      </p:sp>
    </p:spTree>
    <p:extLst>
      <p:ext uri="{BB962C8B-B14F-4D97-AF65-F5344CB8AC3E}">
        <p14:creationId xmlns:p14="http://schemas.microsoft.com/office/powerpoint/2010/main" val="359914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1914975648"/>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Picture Placeholder 4"/>
          <p:cNvSpPr>
            <a:spLocks noGrp="1"/>
          </p:cNvSpPr>
          <p:nvPr>
            <p:ph type="pic" sz="quarter" idx="15"/>
          </p:nvPr>
        </p:nvSpPr>
        <p:spPr>
          <a:xfrm>
            <a:off x="1749415" y="1691309"/>
            <a:ext cx="4320000" cy="4319999"/>
          </a:xfrm>
        </p:spPr>
        <p:txBody>
          <a:bodyPr anchor="ctr"/>
          <a:lstStyle>
            <a:lvl1pPr marL="0" indent="0" algn="ctr">
              <a:buNone/>
              <a:defRPr/>
            </a:lvl1pPr>
          </a:lstStyle>
          <a:p>
            <a:r>
              <a:rPr lang="fr-FR"/>
              <a:t>Cliquez sur l'icône pour ajouter une image</a:t>
            </a:r>
            <a:endParaRPr lang="id-ID" dirty="0"/>
          </a:p>
        </p:txBody>
      </p:sp>
      <p:sp>
        <p:nvSpPr>
          <p:cNvPr id="8" name="Text Placeholder 10"/>
          <p:cNvSpPr>
            <a:spLocks noGrp="1"/>
          </p:cNvSpPr>
          <p:nvPr>
            <p:ph type="body" sz="quarter" idx="13"/>
          </p:nvPr>
        </p:nvSpPr>
        <p:spPr>
          <a:xfrm>
            <a:off x="333375" y="397249"/>
            <a:ext cx="10905239" cy="444500"/>
          </a:xfrm>
        </p:spPr>
        <p:txBody>
          <a:bodyPr lIns="0" tIns="0" rIns="0" bIns="0">
            <a:normAutofit/>
          </a:bodyPr>
          <a:lstStyle>
            <a:lvl1pPr marL="0" indent="0">
              <a:buNone/>
              <a:defRPr sz="2000">
                <a:solidFill>
                  <a:schemeClr val="tx1">
                    <a:lumMod val="65000"/>
                    <a:lumOff val="35000"/>
                  </a:schemeClr>
                </a:solidFill>
                <a:latin typeface="Lato" panose="020F0502020204030203" pitchFamily="34" charset="0"/>
              </a:defRPr>
            </a:lvl1pPr>
          </a:lstStyle>
          <a:p>
            <a:pPr lvl="0"/>
            <a:r>
              <a:rPr lang="fr-FR"/>
              <a:t>Cliquez pour modifier les styles du texte du masque</a:t>
            </a:r>
          </a:p>
        </p:txBody>
      </p:sp>
      <p:sp>
        <p:nvSpPr>
          <p:cNvPr id="15" name="Rounded Rectangle 14"/>
          <p:cNvSpPr/>
          <p:nvPr userDrawn="1"/>
        </p:nvSpPr>
        <p:spPr>
          <a:xfrm>
            <a:off x="11471564" y="372774"/>
            <a:ext cx="431078" cy="298739"/>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bg1">
                  <a:lumMod val="50000"/>
                </a:schemeClr>
              </a:solidFill>
            </a:endParaRPr>
          </a:p>
        </p:txBody>
      </p:sp>
      <p:sp>
        <p:nvSpPr>
          <p:cNvPr id="16" name="Slide Number Placeholder 5"/>
          <p:cNvSpPr>
            <a:spLocks noGrp="1"/>
          </p:cNvSpPr>
          <p:nvPr>
            <p:ph type="sldNum" sz="quarter" idx="12"/>
          </p:nvPr>
        </p:nvSpPr>
        <p:spPr>
          <a:xfrm>
            <a:off x="11471564" y="327460"/>
            <a:ext cx="431078" cy="389083"/>
          </a:xfrm>
        </p:spPr>
        <p:txBody>
          <a:bodyPr lIns="0" tIns="0" rIns="0" bIns="0"/>
          <a:lstStyle>
            <a:lvl1pPr algn="ctr">
              <a:defRPr sz="1000">
                <a:solidFill>
                  <a:schemeClr val="bg1">
                    <a:lumMod val="50000"/>
                  </a:schemeClr>
                </a:solidFill>
                <a:latin typeface="Lato" panose="020F0502020204030203" pitchFamily="34" charset="0"/>
              </a:defRPr>
            </a:lvl1pPr>
          </a:lstStyle>
          <a:p>
            <a:fld id="{FCEE2C88-6C8F-484D-AF69-578F576B1F44}" type="slidenum">
              <a:rPr lang="en-US" smtClean="0"/>
              <a:pPr/>
              <a:t>‹N°›</a:t>
            </a:fld>
            <a:endParaRPr lang="en-US" dirty="0"/>
          </a:p>
        </p:txBody>
      </p:sp>
      <p:sp>
        <p:nvSpPr>
          <p:cNvPr id="12" name="Text Placeholder 10"/>
          <p:cNvSpPr>
            <a:spLocks noGrp="1"/>
          </p:cNvSpPr>
          <p:nvPr>
            <p:ph type="body" sz="quarter" idx="14"/>
          </p:nvPr>
        </p:nvSpPr>
        <p:spPr>
          <a:xfrm>
            <a:off x="333375" y="790433"/>
            <a:ext cx="10905239" cy="280985"/>
          </a:xfrm>
        </p:spPr>
        <p:txBody>
          <a:bodyPr lIns="0" tIns="0" rIns="0" bIns="0">
            <a:normAutofit/>
          </a:bodyPr>
          <a:lstStyle>
            <a:lvl1pPr marL="0" indent="0">
              <a:buNone/>
              <a:defRPr sz="1000">
                <a:solidFill>
                  <a:schemeClr val="bg1">
                    <a:lumMod val="50000"/>
                  </a:schemeClr>
                </a:solidFill>
                <a:latin typeface="+mn-lt"/>
              </a:defRPr>
            </a:lvl1pPr>
          </a:lstStyle>
          <a:p>
            <a:pPr lvl="0"/>
            <a:r>
              <a:rPr lang="fr-FR"/>
              <a:t>Cliquez pour modifier les styles du texte du masque</a:t>
            </a:r>
          </a:p>
        </p:txBody>
      </p:sp>
      <p:sp>
        <p:nvSpPr>
          <p:cNvPr id="9" name="Rounded Rectangle 8"/>
          <p:cNvSpPr/>
          <p:nvPr userDrawn="1"/>
        </p:nvSpPr>
        <p:spPr>
          <a:xfrm>
            <a:off x="-410316" y="372774"/>
            <a:ext cx="654392" cy="298739"/>
          </a:xfrm>
          <a:prstGeom prst="roundRect">
            <a:avLst>
              <a:gd name="adj" fmla="val 50000"/>
            </a:avLst>
          </a:prstGeom>
          <a:solidFill>
            <a:srgbClr val="5DB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23300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170852390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107192976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64490002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339008091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256930722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311666319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EE2C88-6C8F-484D-AF69-578F576B1F44}" type="slidenum">
              <a:rPr lang="en-US" smtClean="0"/>
              <a:pPr/>
              <a:t>‹N°›</a:t>
            </a:fld>
            <a:endParaRPr lang="en-US"/>
          </a:p>
        </p:txBody>
      </p:sp>
    </p:spTree>
    <p:extLst>
      <p:ext uri="{BB962C8B-B14F-4D97-AF65-F5344CB8AC3E}">
        <p14:creationId xmlns:p14="http://schemas.microsoft.com/office/powerpoint/2010/main" val="102186319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E2C88-6C8F-484D-AF69-578F576B1F44}" type="slidenum">
              <a:rPr lang="en-US" smtClean="0"/>
              <a:pPr/>
              <a:t>‹N°›</a:t>
            </a:fld>
            <a:endParaRPr lang="en-US"/>
          </a:p>
        </p:txBody>
      </p:sp>
    </p:spTree>
    <p:extLst>
      <p:ext uri="{BB962C8B-B14F-4D97-AF65-F5344CB8AC3E}">
        <p14:creationId xmlns:p14="http://schemas.microsoft.com/office/powerpoint/2010/main" val="1976862411"/>
      </p:ext>
    </p:extLst>
  </p:cSld>
  <p:clrMap bg1="lt1" tx1="dk1" bg2="lt2" tx2="dk2" accent1="accent1" accent2="accent2" accent3="accent3" accent4="accent4" accent5="accent5" accent6="accent6" hlink="hlink" folHlink="folHlink"/>
  <p:sldLayoutIdLst>
    <p:sldLayoutId id="2147484265" r:id="rId1"/>
    <p:sldLayoutId id="2147484266" r:id="rId2"/>
    <p:sldLayoutId id="2147484267" r:id="rId3"/>
    <p:sldLayoutId id="2147484268" r:id="rId4"/>
    <p:sldLayoutId id="2147484269" r:id="rId5"/>
    <p:sldLayoutId id="2147484270" r:id="rId6"/>
    <p:sldLayoutId id="2147484271" r:id="rId7"/>
    <p:sldLayoutId id="2147484272" r:id="rId8"/>
    <p:sldLayoutId id="2147484273" r:id="rId9"/>
    <p:sldLayoutId id="2147484274" r:id="rId10"/>
    <p:sldLayoutId id="2147484275" r:id="rId11"/>
    <p:sldLayoutId id="2147484276" r:id="rId12"/>
    <p:sldLayoutId id="2147484277" r:id="rId13"/>
    <p:sldLayoutId id="2147484325" r:id="rId14"/>
    <p:sldLayoutId id="2147483691" r:id="rId15"/>
    <p:sldLayoutId id="2147483703" r:id="rId16"/>
    <p:sldLayoutId id="2147483656" r:id="rId17"/>
    <p:sldLayoutId id="2147483661" r:id="rId18"/>
    <p:sldLayoutId id="2147483653" r:id="rId19"/>
    <p:sldLayoutId id="2147483652" r:id="rId2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hyperlink" Target="https://www.inserm.fr/dossier/obesite" TargetMode="External"/><Relationship Id="rId5" Type="http://schemas.openxmlformats.org/officeDocument/2006/relationships/image" Target="../media/image6.jpg"/><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6.jp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7291866" cy="6858000"/>
          </a:xfrm>
          <a:prstGeom prst="rect">
            <a:avLst/>
          </a:prstGeom>
        </p:spPr>
      </p:pic>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2851" y="1524001"/>
            <a:ext cx="5063552" cy="4222376"/>
          </a:xfrm>
          <a:prstGeom prst="rect">
            <a:avLst/>
          </a:prstGeom>
        </p:spPr>
      </p:pic>
    </p:spTree>
    <p:extLst>
      <p:ext uri="{BB962C8B-B14F-4D97-AF65-F5344CB8AC3E}">
        <p14:creationId xmlns:p14="http://schemas.microsoft.com/office/powerpoint/2010/main" val="347626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344091" y="1009998"/>
            <a:ext cx="8499565" cy="5011949"/>
          </a:xfrm>
          <a:prstGeom prst="rect">
            <a:avLst/>
          </a:prstGeom>
          <a:noFill/>
        </p:spPr>
        <p:txBody>
          <a:bodyPr wrap="square" rtlCol="0">
            <a:spAutoFit/>
          </a:bodyPr>
          <a:lstStyle/>
          <a:p>
            <a:pPr>
              <a:lnSpc>
                <a:spcPct val="150000"/>
              </a:lnSpc>
            </a:pPr>
            <a:r>
              <a:rPr lang="fr-FR" sz="2400" b="1" u="sng" dirty="0">
                <a:solidFill>
                  <a:srgbClr val="000000"/>
                </a:solidFill>
                <a:effectLst/>
                <a:latin typeface="Times New Roman" panose="02020603050405020304" pitchFamily="18" charset="0"/>
                <a:cs typeface="Times New Roman" panose="02020603050405020304" pitchFamily="18" charset="0"/>
              </a:rPr>
              <a:t>Pendant la journée</a:t>
            </a:r>
            <a:r>
              <a:rPr lang="fr-FR" sz="2400" b="0" i="0" u="sng" dirty="0">
                <a:solidFill>
                  <a:srgbClr val="000000"/>
                </a:solidFill>
                <a:effectLst/>
                <a:latin typeface="Times New Roman" panose="02020603050405020304" pitchFamily="18" charset="0"/>
                <a:cs typeface="Times New Roman" panose="02020603050405020304" pitchFamily="18" charset="0"/>
              </a:rPr>
              <a:t> </a:t>
            </a:r>
          </a:p>
          <a:p>
            <a:pPr>
              <a:lnSpc>
                <a:spcPct val="150000"/>
              </a:lnSpc>
            </a:pPr>
            <a:r>
              <a:rPr lang="fr-FR" sz="2400" dirty="0">
                <a:solidFill>
                  <a:srgbClr val="000000"/>
                </a:solidFill>
                <a:latin typeface="Times New Roman" panose="02020603050405020304" pitchFamily="18" charset="0"/>
                <a:cs typeface="Times New Roman" panose="02020603050405020304" pitchFamily="18" charset="0"/>
              </a:rPr>
              <a:t>L</a:t>
            </a:r>
            <a:r>
              <a:rPr lang="fr-FR" sz="2400" b="0" i="0" dirty="0">
                <a:solidFill>
                  <a:srgbClr val="000000"/>
                </a:solidFill>
                <a:effectLst/>
                <a:latin typeface="Times New Roman" panose="02020603050405020304" pitchFamily="18" charset="0"/>
                <a:cs typeface="Times New Roman" panose="02020603050405020304" pitchFamily="18" charset="0"/>
              </a:rPr>
              <a:t>es signes évocateurs d’une Apnée du sommeil les plus typiques sont :</a:t>
            </a:r>
          </a:p>
          <a:p>
            <a:pPr marL="342900" indent="-342900">
              <a:lnSpc>
                <a:spcPct val="150000"/>
              </a:lnSpc>
              <a:buFont typeface="Wingdings" panose="05000000000000000000" pitchFamily="2" charset="2"/>
              <a:buChar char="Ø"/>
            </a:pPr>
            <a:r>
              <a:rPr lang="fr-FR" sz="2400" dirty="0">
                <a:solidFill>
                  <a:srgbClr val="000000"/>
                </a:solidFill>
                <a:latin typeface="Times New Roman" panose="02020603050405020304" pitchFamily="18" charset="0"/>
                <a:cs typeface="Times New Roman" panose="02020603050405020304" pitchFamily="18" charset="0"/>
              </a:rPr>
              <a:t>U</a:t>
            </a:r>
            <a:r>
              <a:rPr lang="fr-FR" sz="2400" b="0" i="0" dirty="0">
                <a:solidFill>
                  <a:srgbClr val="000000"/>
                </a:solidFill>
                <a:effectLst/>
                <a:latin typeface="Times New Roman" panose="02020603050405020304" pitchFamily="18" charset="0"/>
                <a:cs typeface="Times New Roman" panose="02020603050405020304" pitchFamily="18" charset="0"/>
              </a:rPr>
              <a:t>ne somnolence diurne excessive, particulièrement gênante l’après-midi ou une fatigue diurne,</a:t>
            </a:r>
          </a:p>
          <a:p>
            <a:pPr marL="342900" indent="-342900">
              <a:lnSpc>
                <a:spcPct val="150000"/>
              </a:lnSpc>
              <a:buFont typeface="Wingdings" panose="05000000000000000000" pitchFamily="2" charset="2"/>
              <a:buChar char="Ø"/>
            </a:pPr>
            <a:r>
              <a:rPr lang="fr-FR" sz="2400" dirty="0">
                <a:solidFill>
                  <a:srgbClr val="000000"/>
                </a:solidFill>
                <a:latin typeface="Times New Roman" panose="02020603050405020304" pitchFamily="18" charset="0"/>
                <a:cs typeface="Times New Roman" panose="02020603050405020304" pitchFamily="18" charset="0"/>
              </a:rPr>
              <a:t>D</a:t>
            </a:r>
            <a:r>
              <a:rPr lang="fr-FR" sz="2400" b="0" i="0" dirty="0">
                <a:solidFill>
                  <a:srgbClr val="000000"/>
                </a:solidFill>
                <a:effectLst/>
                <a:latin typeface="Times New Roman" panose="02020603050405020304" pitchFamily="18" charset="0"/>
                <a:cs typeface="Times New Roman" panose="02020603050405020304" pitchFamily="18" charset="0"/>
              </a:rPr>
              <a:t>es troubles de la mémoire, </a:t>
            </a:r>
          </a:p>
          <a:p>
            <a:pPr marL="342900" indent="-342900">
              <a:lnSpc>
                <a:spcPct val="150000"/>
              </a:lnSpc>
              <a:buFont typeface="Wingdings" panose="05000000000000000000" pitchFamily="2" charset="2"/>
              <a:buChar char="Ø"/>
            </a:pPr>
            <a:r>
              <a:rPr lang="fr-FR" sz="2400" dirty="0">
                <a:solidFill>
                  <a:srgbClr val="000000"/>
                </a:solidFill>
                <a:latin typeface="Times New Roman" panose="02020603050405020304" pitchFamily="18" charset="0"/>
                <a:cs typeface="Times New Roman" panose="02020603050405020304" pitchFamily="18" charset="0"/>
              </a:rPr>
              <a:t>D</a:t>
            </a:r>
            <a:r>
              <a:rPr lang="fr-FR" sz="2400" b="0" i="0" dirty="0">
                <a:solidFill>
                  <a:srgbClr val="000000"/>
                </a:solidFill>
                <a:effectLst/>
                <a:latin typeface="Times New Roman" panose="02020603050405020304" pitchFamily="18" charset="0"/>
                <a:cs typeface="Times New Roman" panose="02020603050405020304" pitchFamily="18" charset="0"/>
              </a:rPr>
              <a:t>es troubles de la concentration et de l’attention, une irritabilité, </a:t>
            </a:r>
          </a:p>
          <a:p>
            <a:pPr marL="342900" indent="-342900">
              <a:lnSpc>
                <a:spcPct val="150000"/>
              </a:lnSpc>
              <a:buFont typeface="Wingdings" panose="05000000000000000000" pitchFamily="2" charset="2"/>
              <a:buChar char="Ø"/>
            </a:pPr>
            <a:r>
              <a:rPr lang="fr-FR" sz="2400" dirty="0">
                <a:solidFill>
                  <a:srgbClr val="000000"/>
                </a:solidFill>
                <a:latin typeface="Times New Roman" panose="02020603050405020304" pitchFamily="18" charset="0"/>
                <a:cs typeface="Times New Roman" panose="02020603050405020304" pitchFamily="18" charset="0"/>
              </a:rPr>
              <a:t>D</a:t>
            </a:r>
            <a:r>
              <a:rPr lang="fr-FR" sz="2400" b="0" i="0" dirty="0">
                <a:solidFill>
                  <a:srgbClr val="000000"/>
                </a:solidFill>
                <a:effectLst/>
                <a:latin typeface="Times New Roman" panose="02020603050405020304" pitchFamily="18" charset="0"/>
                <a:cs typeface="Times New Roman" panose="02020603050405020304" pitchFamily="18" charset="0"/>
              </a:rPr>
              <a:t>es troubles de l’humeur (tristesse, manque d’entrain), </a:t>
            </a:r>
            <a:endParaRPr lang="fr-FR" sz="2400" dirty="0">
              <a:solidFill>
                <a:srgbClr val="000000"/>
              </a:solidFill>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fr-FR" sz="2400" b="0" i="0" dirty="0">
                <a:solidFill>
                  <a:srgbClr val="000000"/>
                </a:solidFill>
                <a:effectLst/>
                <a:latin typeface="Times New Roman" panose="02020603050405020304" pitchFamily="18" charset="0"/>
                <a:cs typeface="Times New Roman" panose="02020603050405020304" pitchFamily="18" charset="0"/>
              </a:rPr>
              <a:t>Des maux de tête le matin.</a:t>
            </a:r>
            <a:endParaRPr lang="fr-FR" sz="24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415398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Les signes évocateurs</a:t>
            </a:r>
          </a:p>
        </p:txBody>
      </p:sp>
    </p:spTree>
    <p:extLst>
      <p:ext uri="{BB962C8B-B14F-4D97-AF65-F5344CB8AC3E}">
        <p14:creationId xmlns:p14="http://schemas.microsoft.com/office/powerpoint/2010/main" val="369127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344091" y="1410604"/>
            <a:ext cx="8499565" cy="4455002"/>
          </a:xfrm>
          <a:prstGeom prst="rect">
            <a:avLst/>
          </a:prstGeom>
          <a:noFill/>
        </p:spPr>
        <p:txBody>
          <a:bodyPr wrap="square" rtlCol="0">
            <a:spAutoFit/>
          </a:bodyPr>
          <a:lstStyle/>
          <a:p>
            <a:pPr>
              <a:lnSpc>
                <a:spcPct val="150000"/>
              </a:lnSpc>
            </a:pPr>
            <a:r>
              <a:rPr lang="fr-FR" sz="2400" b="1" u="sng" dirty="0">
                <a:solidFill>
                  <a:srgbClr val="000000"/>
                </a:solidFill>
                <a:effectLst/>
                <a:latin typeface="Times New Roman" panose="02020603050405020304" pitchFamily="18" charset="0"/>
                <a:cs typeface="Times New Roman" panose="02020603050405020304" pitchFamily="18" charset="0"/>
              </a:rPr>
              <a:t>Au cours du sommeil</a:t>
            </a:r>
            <a:endParaRPr lang="fr-FR" sz="2400" b="1" u="sng" dirty="0">
              <a:solidFill>
                <a:srgbClr val="000000"/>
              </a:solidFill>
              <a:latin typeface="Times New Roman" panose="02020603050405020304" pitchFamily="18" charset="0"/>
              <a:cs typeface="Times New Roman" panose="02020603050405020304" pitchFamily="18" charset="0"/>
            </a:endParaRPr>
          </a:p>
          <a:p>
            <a:pPr>
              <a:lnSpc>
                <a:spcPct val="150000"/>
              </a:lnSpc>
            </a:pPr>
            <a:r>
              <a:rPr lang="fr-FR" sz="2400" dirty="0">
                <a:solidFill>
                  <a:srgbClr val="000000"/>
                </a:solidFill>
                <a:latin typeface="Times New Roman" panose="02020603050405020304" pitchFamily="18" charset="0"/>
                <a:cs typeface="Times New Roman" panose="02020603050405020304" pitchFamily="18" charset="0"/>
              </a:rPr>
              <a:t>L</a:t>
            </a:r>
            <a:r>
              <a:rPr lang="fr-FR" sz="2400" b="0" i="0" dirty="0">
                <a:solidFill>
                  <a:srgbClr val="000000"/>
                </a:solidFill>
                <a:effectLst/>
                <a:latin typeface="Times New Roman" panose="02020603050405020304" pitchFamily="18" charset="0"/>
                <a:cs typeface="Times New Roman" panose="02020603050405020304" pitchFamily="18" charset="0"/>
              </a:rPr>
              <a:t>es signes évocateurs d’une Apnée du sommeil les plus typiques sont :</a:t>
            </a:r>
          </a:p>
          <a:p>
            <a:pPr>
              <a:lnSpc>
                <a:spcPct val="150000"/>
              </a:lnSpc>
            </a:pPr>
            <a:r>
              <a:rPr lang="fr-FR" sz="2400" dirty="0">
                <a:solidFill>
                  <a:srgbClr val="000000"/>
                </a:solidFill>
                <a:latin typeface="Times New Roman" panose="02020603050405020304" pitchFamily="18" charset="0"/>
                <a:cs typeface="Times New Roman" panose="02020603050405020304" pitchFamily="18" charset="0"/>
              </a:rPr>
              <a:t>L</a:t>
            </a:r>
            <a:r>
              <a:rPr lang="fr-FR" sz="2400" b="0" i="0" dirty="0">
                <a:solidFill>
                  <a:srgbClr val="000000"/>
                </a:solidFill>
                <a:effectLst/>
                <a:latin typeface="Times New Roman" panose="02020603050405020304" pitchFamily="18" charset="0"/>
                <a:cs typeface="Times New Roman" panose="02020603050405020304" pitchFamily="18" charset="0"/>
              </a:rPr>
              <a:t>e ronflement est le plus souvent présent, </a:t>
            </a:r>
          </a:p>
          <a:p>
            <a:pPr>
              <a:lnSpc>
                <a:spcPct val="150000"/>
              </a:lnSpc>
            </a:pPr>
            <a:r>
              <a:rPr lang="fr-FR" sz="2400" dirty="0">
                <a:solidFill>
                  <a:srgbClr val="000000"/>
                </a:solidFill>
                <a:latin typeface="Times New Roman" panose="02020603050405020304" pitchFamily="18" charset="0"/>
                <a:cs typeface="Times New Roman" panose="02020603050405020304" pitchFamily="18" charset="0"/>
              </a:rPr>
              <a:t>D</a:t>
            </a:r>
            <a:r>
              <a:rPr lang="fr-FR" sz="2400" b="0" i="0" dirty="0">
                <a:solidFill>
                  <a:srgbClr val="000000"/>
                </a:solidFill>
                <a:effectLst/>
                <a:latin typeface="Times New Roman" panose="02020603050405020304" pitchFamily="18" charset="0"/>
                <a:cs typeface="Times New Roman" panose="02020603050405020304" pitchFamily="18" charset="0"/>
              </a:rPr>
              <a:t>es arrêts respiratoires observés par l’entourage, </a:t>
            </a:r>
          </a:p>
          <a:p>
            <a:pPr>
              <a:lnSpc>
                <a:spcPct val="150000"/>
              </a:lnSpc>
            </a:pPr>
            <a:r>
              <a:rPr lang="fr-FR" sz="2400" dirty="0">
                <a:solidFill>
                  <a:srgbClr val="000000"/>
                </a:solidFill>
                <a:latin typeface="Times New Roman" panose="02020603050405020304" pitchFamily="18" charset="0"/>
                <a:cs typeface="Times New Roman" panose="02020603050405020304" pitchFamily="18" charset="0"/>
              </a:rPr>
              <a:t>P</a:t>
            </a:r>
            <a:r>
              <a:rPr lang="fr-FR" sz="2400" b="0" i="0" dirty="0">
                <a:solidFill>
                  <a:srgbClr val="000000"/>
                </a:solidFill>
                <a:effectLst/>
                <a:latin typeface="Times New Roman" panose="02020603050405020304" pitchFamily="18" charset="0"/>
                <a:cs typeface="Times New Roman" panose="02020603050405020304" pitchFamily="18" charset="0"/>
              </a:rPr>
              <a:t>arfois des réveils brutaux avec une sensation d’étouffement ou de suffocation, </a:t>
            </a:r>
          </a:p>
          <a:p>
            <a:pPr>
              <a:lnSpc>
                <a:spcPct val="150000"/>
              </a:lnSpc>
            </a:pPr>
            <a:r>
              <a:rPr lang="fr-FR" sz="2400" dirty="0">
                <a:solidFill>
                  <a:srgbClr val="000000"/>
                </a:solidFill>
                <a:latin typeface="Times New Roman" panose="02020603050405020304" pitchFamily="18" charset="0"/>
                <a:cs typeface="Times New Roman" panose="02020603050405020304" pitchFamily="18" charset="0"/>
              </a:rPr>
              <a:t>D</a:t>
            </a:r>
            <a:r>
              <a:rPr lang="fr-FR" sz="2400" b="0" i="0" dirty="0">
                <a:solidFill>
                  <a:srgbClr val="000000"/>
                </a:solidFill>
                <a:effectLst/>
                <a:latin typeface="Times New Roman" panose="02020603050405020304" pitchFamily="18" charset="0"/>
                <a:cs typeface="Times New Roman" panose="02020603050405020304" pitchFamily="18" charset="0"/>
              </a:rPr>
              <a:t>es accès de tachycardie inexpliqués.</a:t>
            </a:r>
            <a:endParaRPr lang="fr-FR" sz="24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415398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Les signes évocateurs</a:t>
            </a:r>
          </a:p>
        </p:txBody>
      </p:sp>
    </p:spTree>
    <p:extLst>
      <p:ext uri="{BB962C8B-B14F-4D97-AF65-F5344CB8AC3E}">
        <p14:creationId xmlns:p14="http://schemas.microsoft.com/office/powerpoint/2010/main" val="295048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344091" y="1367940"/>
            <a:ext cx="8621486" cy="4154984"/>
          </a:xfrm>
          <a:prstGeom prst="rect">
            <a:avLst/>
          </a:prstGeom>
          <a:noFill/>
        </p:spPr>
        <p:txBody>
          <a:bodyPr wrap="square" rtlCol="0">
            <a:spAutoFit/>
          </a:bodyPr>
          <a:lstStyle/>
          <a:p>
            <a:r>
              <a:rPr lang="fr-FR" sz="2400" b="0" i="0" dirty="0">
                <a:solidFill>
                  <a:srgbClr val="000000"/>
                </a:solidFill>
                <a:effectLst/>
                <a:latin typeface="Times New Roman" panose="02020603050405020304" pitchFamily="18" charset="0"/>
                <a:cs typeface="Times New Roman" panose="02020603050405020304" pitchFamily="18" charset="0"/>
              </a:rPr>
              <a:t>La somnolence est un des symptômes les plus gênants du syndrome d’apnées du sommeil. </a:t>
            </a:r>
          </a:p>
          <a:p>
            <a:pPr marL="342900" indent="-342900">
              <a:buFont typeface="Wingdings" panose="05000000000000000000" pitchFamily="2" charset="2"/>
              <a:buChar char="Ø"/>
            </a:pPr>
            <a:r>
              <a:rPr lang="fr-FR" sz="2400" b="0" i="0" dirty="0">
                <a:solidFill>
                  <a:srgbClr val="000000"/>
                </a:solidFill>
                <a:effectLst/>
                <a:latin typeface="Times New Roman" panose="02020603050405020304" pitchFamily="18" charset="0"/>
                <a:cs typeface="Times New Roman" panose="02020603050405020304" pitchFamily="18" charset="0"/>
              </a:rPr>
              <a:t>Elle survient surtout dans des situations monotones. </a:t>
            </a:r>
          </a:p>
          <a:p>
            <a:pPr marL="342900" indent="-342900">
              <a:buFont typeface="Wingdings" panose="05000000000000000000" pitchFamily="2" charset="2"/>
              <a:buChar char="Ø"/>
            </a:pPr>
            <a:r>
              <a:rPr lang="fr-FR" sz="2400" b="0" i="0" dirty="0">
                <a:solidFill>
                  <a:srgbClr val="000000"/>
                </a:solidFill>
                <a:effectLst/>
                <a:latin typeface="Times New Roman" panose="02020603050405020304" pitchFamily="18" charset="0"/>
                <a:cs typeface="Times New Roman" panose="02020603050405020304" pitchFamily="18" charset="0"/>
              </a:rPr>
              <a:t>Elle est pathologique car elle est inhabituelle, voire dangereuse. </a:t>
            </a:r>
          </a:p>
          <a:p>
            <a:pPr marL="342900" indent="-342900">
              <a:buFont typeface="Wingdings" panose="05000000000000000000" pitchFamily="2" charset="2"/>
              <a:buChar char="Ø"/>
            </a:pPr>
            <a:r>
              <a:rPr lang="fr-FR" sz="2400" b="0" i="0" dirty="0">
                <a:solidFill>
                  <a:srgbClr val="000000"/>
                </a:solidFill>
                <a:effectLst/>
                <a:latin typeface="Times New Roman" panose="02020603050405020304" pitchFamily="18" charset="0"/>
                <a:cs typeface="Times New Roman" panose="02020603050405020304" pitchFamily="18" charset="0"/>
              </a:rPr>
              <a:t>Elle peut surprendre la personne lorsqu’elle est avec des amis, en réunion, au cinéma (s’endormir chez soi devant la télévision n’a pas la même valeur pathologique), ou pire au volant de sa voiture. </a:t>
            </a:r>
          </a:p>
          <a:p>
            <a:pPr marL="342900" indent="-342900">
              <a:buFont typeface="Wingdings" panose="05000000000000000000" pitchFamily="2" charset="2"/>
              <a:buChar char="Ø"/>
            </a:pPr>
            <a:r>
              <a:rPr lang="fr-FR" sz="2400" b="0" i="0" dirty="0">
                <a:solidFill>
                  <a:srgbClr val="000000"/>
                </a:solidFill>
                <a:effectLst/>
                <a:latin typeface="Times New Roman" panose="02020603050405020304" pitchFamily="18" charset="0"/>
                <a:cs typeface="Times New Roman" panose="02020603050405020304" pitchFamily="18" charset="0"/>
              </a:rPr>
              <a:t>La somnolence et la fatigue sont impliquées dans 10% des accident mortels au volant (</a:t>
            </a:r>
            <a:r>
              <a:rPr lang="fr-FR" sz="2400" b="0" i="0" dirty="0" err="1">
                <a:solidFill>
                  <a:srgbClr val="000000"/>
                </a:solidFill>
                <a:effectLst/>
                <a:latin typeface="Times New Roman" panose="02020603050405020304" pitchFamily="18" charset="0"/>
                <a:cs typeface="Times New Roman" panose="02020603050405020304" pitchFamily="18" charset="0"/>
              </a:rPr>
              <a:t>Summala</a:t>
            </a:r>
            <a:r>
              <a:rPr lang="fr-FR" sz="2400" b="0" i="0" dirty="0">
                <a:solidFill>
                  <a:srgbClr val="000000"/>
                </a:solidFill>
                <a:effectLst/>
                <a:latin typeface="Times New Roman" panose="02020603050405020304" pitchFamily="18" charset="0"/>
                <a:cs typeface="Times New Roman" panose="02020603050405020304" pitchFamily="18" charset="0"/>
              </a:rPr>
              <a:t> and </a:t>
            </a:r>
            <a:r>
              <a:rPr lang="fr-FR" sz="2400" b="0" i="0" dirty="0" err="1">
                <a:solidFill>
                  <a:srgbClr val="000000"/>
                </a:solidFill>
                <a:effectLst/>
                <a:latin typeface="Times New Roman" panose="02020603050405020304" pitchFamily="18" charset="0"/>
                <a:cs typeface="Times New Roman" panose="02020603050405020304" pitchFamily="18" charset="0"/>
              </a:rPr>
              <a:t>Mikkola</a:t>
            </a:r>
            <a:r>
              <a:rPr lang="fr-FR" sz="2400" b="0" i="0" dirty="0">
                <a:solidFill>
                  <a:srgbClr val="000000"/>
                </a:solidFill>
                <a:effectLst/>
                <a:latin typeface="Times New Roman" panose="02020603050405020304" pitchFamily="18" charset="0"/>
                <a:cs typeface="Times New Roman" panose="02020603050405020304" pitchFamily="18" charset="0"/>
              </a:rPr>
              <a:t>, 1994). </a:t>
            </a:r>
          </a:p>
          <a:p>
            <a:pPr marL="342900" indent="-342900">
              <a:buFont typeface="Wingdings" panose="05000000000000000000" pitchFamily="2" charset="2"/>
              <a:buChar char="Ø"/>
            </a:pPr>
            <a:r>
              <a:rPr lang="fr-FR" sz="2400" b="0" i="0" dirty="0">
                <a:solidFill>
                  <a:srgbClr val="000000"/>
                </a:solidFill>
                <a:effectLst/>
                <a:latin typeface="Times New Roman" panose="02020603050405020304" pitchFamily="18" charset="0"/>
                <a:cs typeface="Times New Roman" panose="02020603050405020304" pitchFamily="18" charset="0"/>
              </a:rPr>
              <a:t>Elle est souvent sous estimée par le patient qui ne la perçoit pas obligatoirement alors que son entourage est plus critique. </a:t>
            </a:r>
            <a:endParaRPr lang="fr-FR" sz="24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415398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La somnolence</a:t>
            </a:r>
          </a:p>
        </p:txBody>
      </p:sp>
    </p:spTree>
    <p:extLst>
      <p:ext uri="{BB962C8B-B14F-4D97-AF65-F5344CB8AC3E}">
        <p14:creationId xmlns:p14="http://schemas.microsoft.com/office/powerpoint/2010/main" val="119158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213463" y="1645553"/>
            <a:ext cx="8525691" cy="4216539"/>
          </a:xfrm>
          <a:prstGeom prst="rect">
            <a:avLst/>
          </a:prstGeom>
          <a:noFill/>
        </p:spPr>
        <p:txBody>
          <a:bodyPr wrap="square" rtlCol="0">
            <a:spAutoFit/>
          </a:bodyPr>
          <a:lstStyle/>
          <a:p>
            <a:r>
              <a:rPr lang="fr-FR" sz="2400" b="0" i="0" dirty="0">
                <a:solidFill>
                  <a:srgbClr val="000000"/>
                </a:solidFill>
                <a:effectLst/>
                <a:latin typeface="Times New Roman" panose="02020603050405020304" pitchFamily="18" charset="0"/>
                <a:cs typeface="Times New Roman" panose="02020603050405020304" pitchFamily="18" charset="0"/>
              </a:rPr>
              <a:t>Lorsque le patient dort seul, c’est le plus souvent la somnolence pendant la journée qui l’amène à consulter son médecin.</a:t>
            </a:r>
          </a:p>
          <a:p>
            <a:endParaRPr lang="fr-FR" sz="2400" b="0" i="0" dirty="0">
              <a:solidFill>
                <a:srgbClr val="000000"/>
              </a:solidFill>
              <a:effectLst/>
              <a:latin typeface="Times New Roman" panose="02020603050405020304" pitchFamily="18" charset="0"/>
              <a:cs typeface="Times New Roman" panose="02020603050405020304" pitchFamily="18" charset="0"/>
            </a:endParaRPr>
          </a:p>
          <a:p>
            <a:r>
              <a:rPr lang="fr-FR" sz="2400" b="0" i="0" dirty="0">
                <a:solidFill>
                  <a:srgbClr val="000000"/>
                </a:solidFill>
                <a:effectLst/>
                <a:latin typeface="Times New Roman" panose="02020603050405020304" pitchFamily="18" charset="0"/>
                <a:cs typeface="Times New Roman" panose="02020603050405020304" pitchFamily="18" charset="0"/>
              </a:rPr>
              <a:t>Il existe des tests simples pour l’Apnée et la Somnolence :</a:t>
            </a:r>
          </a:p>
          <a:p>
            <a:pPr marL="342900" indent="-342900">
              <a:buFont typeface="Arial" panose="020B0604020202020204" pitchFamily="34" charset="0"/>
              <a:buChar char="•"/>
            </a:pPr>
            <a:r>
              <a:rPr lang="fr-FR" sz="2400" dirty="0">
                <a:solidFill>
                  <a:srgbClr val="000000"/>
                </a:solidFill>
                <a:latin typeface="Times New Roman" panose="02020603050405020304" pitchFamily="18" charset="0"/>
                <a:cs typeface="Times New Roman" panose="02020603050405020304" pitchFamily="18" charset="0"/>
              </a:rPr>
              <a:t>Test de Berlin</a:t>
            </a:r>
          </a:p>
          <a:p>
            <a:r>
              <a:rPr lang="fr-FR" sz="2000" b="0" i="1" dirty="0">
                <a:solidFill>
                  <a:srgbClr val="505050"/>
                </a:solidFill>
                <a:effectLst/>
                <a:latin typeface="Times New Roman" panose="02020603050405020304" pitchFamily="18" charset="0"/>
                <a:cs typeface="Times New Roman" panose="02020603050405020304" pitchFamily="18" charset="0"/>
              </a:rPr>
              <a:t>Il s’agit d’un questionnaire pour évaluer le risque d’avoir un syndrome d’apnées du sommeil. Cela n’établit pas de diagnostic.</a:t>
            </a:r>
            <a:endParaRPr lang="fr-FR" sz="2000" b="0" i="1" dirty="0">
              <a:solidFill>
                <a:srgbClr val="000000"/>
              </a:solidFill>
              <a:effectLst/>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sz="2400" dirty="0">
                <a:latin typeface="Times New Roman" panose="02020603050405020304" pitchFamily="18" charset="0"/>
                <a:cs typeface="Times New Roman" panose="02020603050405020304" pitchFamily="18" charset="0"/>
              </a:rPr>
              <a:t>Test de somnolence d’Epworth</a:t>
            </a:r>
            <a:r>
              <a:rPr lang="fr-FR" sz="2400" b="0" i="0" dirty="0">
                <a:effectLst/>
                <a:latin typeface="Times New Roman" panose="02020603050405020304" pitchFamily="18" charset="0"/>
                <a:cs typeface="Times New Roman" panose="02020603050405020304" pitchFamily="18" charset="0"/>
              </a:rPr>
              <a:t>. </a:t>
            </a:r>
          </a:p>
          <a:p>
            <a:r>
              <a:rPr lang="fr-FR" sz="2000" i="1" dirty="0">
                <a:solidFill>
                  <a:srgbClr val="505050"/>
                </a:solidFill>
                <a:latin typeface="Times New Roman" panose="02020603050405020304" pitchFamily="18" charset="0"/>
                <a:cs typeface="Times New Roman" panose="02020603050405020304" pitchFamily="18" charset="0"/>
              </a:rPr>
              <a:t>Ce test vous permet d’évaluer votre niveau de somnolence anormale pendant la journée. Néanmoins, on estime que, selon ce test, 40 % des personnes atteintes de SAHOS ne souffre pas de somnolence anormale...</a:t>
            </a:r>
          </a:p>
        </p:txBody>
      </p:sp>
      <p:sp>
        <p:nvSpPr>
          <p:cNvPr id="2" name="Rectangle 1">
            <a:extLst>
              <a:ext uri="{FF2B5EF4-FFF2-40B4-BE49-F238E27FC236}">
                <a16:creationId xmlns:a16="http://schemas.microsoft.com/office/drawing/2014/main" id="{E0736A7A-7385-6E68-EB2C-359A9CE9C46F}"/>
              </a:ext>
            </a:extLst>
          </p:cNvPr>
          <p:cNvSpPr/>
          <p:nvPr/>
        </p:nvSpPr>
        <p:spPr>
          <a:xfrm>
            <a:off x="387530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Des tests simples</a:t>
            </a:r>
          </a:p>
        </p:txBody>
      </p:sp>
    </p:spTree>
    <p:extLst>
      <p:ext uri="{BB962C8B-B14F-4D97-AF65-F5344CB8AC3E}">
        <p14:creationId xmlns:p14="http://schemas.microsoft.com/office/powerpoint/2010/main" val="3707503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352800" y="1472446"/>
            <a:ext cx="8386354" cy="4401205"/>
          </a:xfrm>
          <a:prstGeom prst="rect">
            <a:avLst/>
          </a:prstGeom>
          <a:noFill/>
        </p:spPr>
        <p:txBody>
          <a:bodyPr wrap="square" rtlCol="0">
            <a:spAutoFit/>
          </a:bodyPr>
          <a:lstStyle/>
          <a:p>
            <a:pPr>
              <a:spcAft>
                <a:spcPts val="2400"/>
              </a:spcAft>
            </a:pPr>
            <a:r>
              <a:rPr lang="fr-FR" sz="2400" b="0" i="0" dirty="0">
                <a:solidFill>
                  <a:srgbClr val="333333"/>
                </a:solidFill>
                <a:effectLst/>
                <a:latin typeface="Times New Roman" panose="02020603050405020304" pitchFamily="18" charset="0"/>
                <a:cs typeface="Times New Roman" panose="02020603050405020304" pitchFamily="18" charset="0"/>
              </a:rPr>
              <a:t>Au delà de la somnolence et de ses conséquences, l’Apnée du sommeil peut avoir des effets délétères sur la santé :</a:t>
            </a:r>
          </a:p>
          <a:p>
            <a:pPr marL="342900" indent="-342900">
              <a:spcAft>
                <a:spcPts val="2400"/>
              </a:spcAft>
              <a:buFont typeface="Wingdings" panose="05000000000000000000" pitchFamily="2" charset="2"/>
              <a:buChar char="Ø"/>
            </a:pPr>
            <a:r>
              <a:rPr lang="fr-FR" sz="2400" dirty="0">
                <a:solidFill>
                  <a:srgbClr val="333333"/>
                </a:solidFill>
                <a:latin typeface="Times New Roman" panose="02020603050405020304" pitchFamily="18" charset="0"/>
                <a:cs typeface="Times New Roman" panose="02020603050405020304" pitchFamily="18" charset="0"/>
              </a:rPr>
              <a:t>A court terme, des troubles du rythme cardiaque (arythmie ventriculaire, fibrillation auriculaire).</a:t>
            </a:r>
          </a:p>
          <a:p>
            <a:pPr marL="342900" indent="-342900">
              <a:buFont typeface="Wingdings" panose="05000000000000000000" pitchFamily="2" charset="2"/>
              <a:buChar char="Ø"/>
            </a:pPr>
            <a:r>
              <a:rPr lang="fr-FR" sz="2400" dirty="0">
                <a:solidFill>
                  <a:srgbClr val="333333"/>
                </a:solidFill>
                <a:latin typeface="Times New Roman" panose="02020603050405020304" pitchFamily="18" charset="0"/>
                <a:cs typeface="Times New Roman" panose="02020603050405020304" pitchFamily="18" charset="0"/>
              </a:rPr>
              <a:t>A moyen et long terme</a:t>
            </a:r>
          </a:p>
          <a:p>
            <a:pPr marL="800100" lvl="1" indent="-342900">
              <a:buFont typeface="Wingdings" panose="05000000000000000000" pitchFamily="2" charset="2"/>
              <a:buChar char="v"/>
            </a:pPr>
            <a:r>
              <a:rPr lang="fr-FR" sz="2400" dirty="0">
                <a:solidFill>
                  <a:srgbClr val="333333"/>
                </a:solidFill>
                <a:latin typeface="Times New Roman" panose="02020603050405020304" pitchFamily="18" charset="0"/>
                <a:cs typeface="Times New Roman" panose="02020603050405020304" pitchFamily="18" charset="0"/>
              </a:rPr>
              <a:t>Hypertension artérielle</a:t>
            </a:r>
          </a:p>
          <a:p>
            <a:pPr marL="800100" lvl="1" indent="-342900">
              <a:buFont typeface="Wingdings" panose="05000000000000000000" pitchFamily="2" charset="2"/>
              <a:buChar char="v"/>
            </a:pPr>
            <a:r>
              <a:rPr lang="fr-FR" sz="2400" dirty="0">
                <a:solidFill>
                  <a:srgbClr val="333333"/>
                </a:solidFill>
                <a:latin typeface="Times New Roman" panose="02020603050405020304" pitchFamily="18" charset="0"/>
                <a:cs typeface="Times New Roman" panose="02020603050405020304" pitchFamily="18" charset="0"/>
              </a:rPr>
              <a:t>Maladie coronaires avec un risque d’infarctus</a:t>
            </a:r>
          </a:p>
          <a:p>
            <a:pPr marL="800100" lvl="1" indent="-342900">
              <a:buFont typeface="Wingdings" panose="05000000000000000000" pitchFamily="2" charset="2"/>
              <a:buChar char="v"/>
            </a:pPr>
            <a:r>
              <a:rPr lang="fr-FR" sz="2400" dirty="0">
                <a:solidFill>
                  <a:srgbClr val="333333"/>
                </a:solidFill>
                <a:latin typeface="Times New Roman" panose="02020603050405020304" pitchFamily="18" charset="0"/>
                <a:cs typeface="Times New Roman" panose="02020603050405020304" pitchFamily="18" charset="0"/>
              </a:rPr>
              <a:t>AVC (Accident Vasculaire Cérébral)</a:t>
            </a:r>
          </a:p>
          <a:p>
            <a:pPr marL="800100" lvl="1" indent="-342900">
              <a:buFont typeface="Wingdings" panose="05000000000000000000" pitchFamily="2" charset="2"/>
              <a:buChar char="v"/>
            </a:pPr>
            <a:r>
              <a:rPr lang="fr-FR" sz="2400" dirty="0">
                <a:solidFill>
                  <a:srgbClr val="333333"/>
                </a:solidFill>
                <a:latin typeface="Times New Roman" panose="02020603050405020304" pitchFamily="18" charset="0"/>
                <a:cs typeface="Times New Roman" panose="02020603050405020304" pitchFamily="18" charset="0"/>
              </a:rPr>
              <a:t>Insuffisance cardiaque</a:t>
            </a:r>
          </a:p>
          <a:p>
            <a:endParaRPr lang="fr-FR" sz="24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415398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Les risques pour la santé</a:t>
            </a:r>
          </a:p>
        </p:txBody>
      </p:sp>
    </p:spTree>
    <p:extLst>
      <p:ext uri="{BB962C8B-B14F-4D97-AF65-F5344CB8AC3E}">
        <p14:creationId xmlns:p14="http://schemas.microsoft.com/office/powerpoint/2010/main" val="97424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1" y="-394447"/>
            <a:ext cx="12220686" cy="7637929"/>
          </a:xfrm>
          <a:prstGeom prst="rect">
            <a:avLst/>
          </a:prstGeom>
        </p:spPr>
      </p:pic>
      <p:sp>
        <p:nvSpPr>
          <p:cNvPr id="4" name="Slide Number Placeholder 3"/>
          <p:cNvSpPr>
            <a:spLocks noGrp="1"/>
          </p:cNvSpPr>
          <p:nvPr>
            <p:ph type="sldNum" sz="quarter" idx="12"/>
          </p:nvPr>
        </p:nvSpPr>
        <p:spPr/>
        <p:txBody>
          <a:bodyPr/>
          <a:lstStyle/>
          <a:p>
            <a:fld id="{FCEE2C88-6C8F-484D-AF69-578F576B1F44}" type="slidenum">
              <a:rPr lang="en-US" smtClean="0"/>
              <a:pPr/>
              <a:t>15</a:t>
            </a:fld>
            <a:endParaRPr lang="en-US" dirty="0"/>
          </a:p>
        </p:txBody>
      </p:sp>
      <p:sp>
        <p:nvSpPr>
          <p:cNvPr id="19" name="Rectangle 18"/>
          <p:cNvSpPr/>
          <p:nvPr/>
        </p:nvSpPr>
        <p:spPr>
          <a:xfrm>
            <a:off x="1217388" y="5390102"/>
            <a:ext cx="364202" cy="707886"/>
          </a:xfrm>
          <a:prstGeom prst="rect">
            <a:avLst/>
          </a:prstGeom>
        </p:spPr>
        <p:txBody>
          <a:bodyPr wrap="none">
            <a:spAutoFit/>
          </a:bodyPr>
          <a:lstStyle/>
          <a:p>
            <a:pPr algn="ctr"/>
            <a:r>
              <a:rPr lang="en-US" sz="4000" dirty="0">
                <a:solidFill>
                  <a:schemeClr val="bg1"/>
                </a:solidFill>
                <a:latin typeface="Entypo" pitchFamily="50" charset="0"/>
                <a:ea typeface="Entypo" pitchFamily="50" charset="0"/>
              </a:rPr>
              <a:t></a:t>
            </a:r>
            <a:endParaRPr lang="en-US" sz="4000" dirty="0">
              <a:solidFill>
                <a:schemeClr val="bg1"/>
              </a:solidFill>
            </a:endParaRPr>
          </a:p>
        </p:txBody>
      </p:sp>
    </p:spTree>
    <p:extLst>
      <p:ext uri="{BB962C8B-B14F-4D97-AF65-F5344CB8AC3E}">
        <p14:creationId xmlns:p14="http://schemas.microsoft.com/office/powerpoint/2010/main" val="1872677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5736000" y="5883277"/>
            <a:ext cx="720000" cy="89638"/>
            <a:chOff x="5342615" y="6257925"/>
            <a:chExt cx="1468948" cy="182880"/>
          </a:xfrm>
        </p:grpSpPr>
        <p:sp>
          <p:nvSpPr>
            <p:cNvPr id="3" name="Oval 2"/>
            <p:cNvSpPr>
              <a:spLocks noChangeAspect="1"/>
            </p:cNvSpPr>
            <p:nvPr/>
          </p:nvSpPr>
          <p:spPr>
            <a:xfrm>
              <a:off x="5342615" y="6257925"/>
              <a:ext cx="182880" cy="182880"/>
            </a:xfrm>
            <a:prstGeom prst="ellipse">
              <a:avLst/>
            </a:prstGeom>
            <a:solidFill>
              <a:srgbClr val="B8C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9" name="Oval 18"/>
            <p:cNvSpPr>
              <a:spLocks noChangeAspect="1"/>
            </p:cNvSpPr>
            <p:nvPr/>
          </p:nvSpPr>
          <p:spPr>
            <a:xfrm>
              <a:off x="5664132" y="6257925"/>
              <a:ext cx="182880" cy="182880"/>
            </a:xfrm>
            <a:prstGeom prst="ellipse">
              <a:avLst/>
            </a:prstGeom>
            <a:solidFill>
              <a:srgbClr val="99A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3" name="Oval 22"/>
            <p:cNvSpPr>
              <a:spLocks noChangeAspect="1"/>
            </p:cNvSpPr>
            <p:nvPr/>
          </p:nvSpPr>
          <p:spPr>
            <a:xfrm>
              <a:off x="5985649" y="6257925"/>
              <a:ext cx="182880" cy="182880"/>
            </a:xfrm>
            <a:prstGeom prst="ellipse">
              <a:avLst/>
            </a:prstGeom>
            <a:solidFill>
              <a:srgbClr val="7C9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5" name="Oval 24"/>
            <p:cNvSpPr>
              <a:spLocks noChangeAspect="1"/>
            </p:cNvSpPr>
            <p:nvPr/>
          </p:nvSpPr>
          <p:spPr>
            <a:xfrm>
              <a:off x="6307166" y="6257925"/>
              <a:ext cx="182880" cy="182880"/>
            </a:xfrm>
            <a:prstGeom prst="ellipse">
              <a:avLst/>
            </a:prstGeom>
            <a:solidFill>
              <a:srgbClr val="637C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27" name="Oval 26"/>
            <p:cNvSpPr>
              <a:spLocks noChangeAspect="1"/>
            </p:cNvSpPr>
            <p:nvPr/>
          </p:nvSpPr>
          <p:spPr>
            <a:xfrm>
              <a:off x="6628683" y="6257925"/>
              <a:ext cx="182880" cy="182880"/>
            </a:xfrm>
            <a:prstGeom prst="ellipse">
              <a:avLst/>
            </a:prstGeom>
            <a:solidFill>
              <a:srgbClr val="495D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sp>
        <p:nvSpPr>
          <p:cNvPr id="14" name="Text Placeholder 33"/>
          <p:cNvSpPr txBox="1">
            <a:spLocks/>
          </p:cNvSpPr>
          <p:nvPr/>
        </p:nvSpPr>
        <p:spPr>
          <a:xfrm>
            <a:off x="3088337" y="3905770"/>
            <a:ext cx="6104964" cy="657521"/>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200000"/>
              </a:lnSpc>
              <a:buNone/>
            </a:pPr>
            <a:endParaRPr lang="fr-FR" sz="4000" b="1" dirty="0">
              <a:solidFill>
                <a:srgbClr val="0572B7"/>
              </a:solidFill>
              <a:latin typeface="Arial" panose="020B0604020202020204" pitchFamily="34" charset="0"/>
              <a:cs typeface="Arial" panose="020B060402020202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sp>
        <p:nvSpPr>
          <p:cNvPr id="17" name="Text Placeholder 32"/>
          <p:cNvSpPr txBox="1">
            <a:spLocks/>
          </p:cNvSpPr>
          <p:nvPr/>
        </p:nvSpPr>
        <p:spPr>
          <a:xfrm>
            <a:off x="5017290" y="5445487"/>
            <a:ext cx="2157420" cy="342607"/>
          </a:xfrm>
          <a:prstGeom prst="rect">
            <a:avLst/>
          </a:prstGeom>
        </p:spPr>
        <p:txBody>
          <a:bodyPr lIns="0" tIns="0" rIns="0" bIns="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lnSpc>
                <a:spcPct val="150000"/>
              </a:lnSpc>
              <a:buNone/>
            </a:pPr>
            <a:r>
              <a:rPr lang="en-US" sz="1000" b="1" dirty="0">
                <a:solidFill>
                  <a:schemeClr val="tx1">
                    <a:lumMod val="65000"/>
                    <a:lumOff val="35000"/>
                  </a:schemeClr>
                </a:solidFill>
                <a:latin typeface="Arial" panose="020B0604020202020204" pitchFamily="34" charset="0"/>
                <a:cs typeface="Arial" panose="020B0604020202020204" pitchFamily="34" charset="0"/>
              </a:rPr>
              <a:t>Support reunion SSE</a:t>
            </a:r>
          </a:p>
        </p:txBody>
      </p:sp>
      <p:sp>
        <p:nvSpPr>
          <p:cNvPr id="13" name="ZoneTexte 12">
            <a:extLst>
              <a:ext uri="{FF2B5EF4-FFF2-40B4-BE49-F238E27FC236}">
                <a16:creationId xmlns:a16="http://schemas.microsoft.com/office/drawing/2014/main" id="{4DE45DA1-7701-42B7-B56B-18CCBD506E17}"/>
              </a:ext>
            </a:extLst>
          </p:cNvPr>
          <p:cNvSpPr txBox="1"/>
          <p:nvPr/>
        </p:nvSpPr>
        <p:spPr>
          <a:xfrm>
            <a:off x="3048000" y="3108012"/>
            <a:ext cx="6096000" cy="646331"/>
          </a:xfrm>
          <a:prstGeom prst="rect">
            <a:avLst/>
          </a:prstGeom>
          <a:noFill/>
        </p:spPr>
        <p:txBody>
          <a:bodyPr wrap="square">
            <a:spAutoFit/>
          </a:bodyPr>
          <a:lstStyle/>
          <a:p>
            <a:br>
              <a:rPr lang="fr-FR" dirty="0"/>
            </a:br>
            <a:endParaRPr lang="fr-FR" dirty="0"/>
          </a:p>
        </p:txBody>
      </p:sp>
      <p:sp>
        <p:nvSpPr>
          <p:cNvPr id="15" name="ZoneTexte 14">
            <a:extLst>
              <a:ext uri="{FF2B5EF4-FFF2-40B4-BE49-F238E27FC236}">
                <a16:creationId xmlns:a16="http://schemas.microsoft.com/office/drawing/2014/main" id="{4C72A7D2-5111-4B12-A2EB-685C1275CF1B}"/>
              </a:ext>
            </a:extLst>
          </p:cNvPr>
          <p:cNvSpPr txBox="1"/>
          <p:nvPr/>
        </p:nvSpPr>
        <p:spPr>
          <a:xfrm>
            <a:off x="3048000" y="3108012"/>
            <a:ext cx="6096000" cy="646331"/>
          </a:xfrm>
          <a:prstGeom prst="rect">
            <a:avLst/>
          </a:prstGeom>
          <a:noFill/>
        </p:spPr>
        <p:txBody>
          <a:bodyPr wrap="square">
            <a:spAutoFit/>
          </a:bodyPr>
          <a:lstStyle/>
          <a:p>
            <a:br>
              <a:rPr lang="fr-FR" dirty="0"/>
            </a:br>
            <a:endParaRPr lang="fr-FR" dirty="0"/>
          </a:p>
        </p:txBody>
      </p:sp>
      <p:pic>
        <p:nvPicPr>
          <p:cNvPr id="2" name="Picture 2" descr="L'apnée du sommeil, un trouble respiratoire qu'il faut traiter">
            <a:extLst>
              <a:ext uri="{FF2B5EF4-FFF2-40B4-BE49-F238E27FC236}">
                <a16:creationId xmlns:a16="http://schemas.microsoft.com/office/drawing/2014/main" id="{B225F1B9-9855-C784-B03B-E0772B535F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0444" y="350517"/>
            <a:ext cx="5289910" cy="498075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37160917-E398-5F4B-268A-76218B543E51}"/>
              </a:ext>
            </a:extLst>
          </p:cNvPr>
          <p:cNvSpPr/>
          <p:nvPr/>
        </p:nvSpPr>
        <p:spPr>
          <a:xfrm>
            <a:off x="809899" y="2525493"/>
            <a:ext cx="3526971" cy="146957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600" b="1" dirty="0"/>
              <a:t>L’apnée du sommeil</a:t>
            </a:r>
          </a:p>
        </p:txBody>
      </p:sp>
    </p:spTree>
    <p:extLst>
      <p:ext uri="{BB962C8B-B14F-4D97-AF65-F5344CB8AC3E}">
        <p14:creationId xmlns:p14="http://schemas.microsoft.com/office/powerpoint/2010/main" val="424347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524666" y="1611782"/>
            <a:ext cx="7831310" cy="3892861"/>
          </a:xfrm>
          <a:prstGeom prst="rect">
            <a:avLst/>
          </a:prstGeom>
          <a:noFill/>
        </p:spPr>
        <p:txBody>
          <a:bodyPr wrap="square" rtlCol="0">
            <a:spAutoFit/>
          </a:bodyPr>
          <a:lstStyle/>
          <a:p>
            <a:pPr algn="ctr">
              <a:lnSpc>
                <a:spcPct val="150000"/>
              </a:lnSpc>
            </a:pPr>
            <a:r>
              <a:rPr lang="fr-FR" sz="2800" b="0" i="0" dirty="0">
                <a:solidFill>
                  <a:srgbClr val="000000"/>
                </a:solidFill>
                <a:effectLst/>
                <a:latin typeface="Times New Roman" panose="02020603050405020304" pitchFamily="18" charset="0"/>
                <a:cs typeface="Times New Roman" panose="02020603050405020304" pitchFamily="18" charset="0"/>
              </a:rPr>
              <a:t>Le syndrome d’apnées-hypopnées obstructives du sommeil (SAHOS, autrefois appelé SAOS, syndrome d'apnées obstructives du sommeil) est un trouble du sommeil où le dormeur souffre de </a:t>
            </a:r>
            <a:r>
              <a:rPr lang="fr-FR" sz="2800" b="1" i="0" dirty="0">
                <a:solidFill>
                  <a:srgbClr val="000000"/>
                </a:solidFill>
                <a:effectLst/>
                <a:latin typeface="Times New Roman" panose="02020603050405020304" pitchFamily="18" charset="0"/>
                <a:cs typeface="Times New Roman" panose="02020603050405020304" pitchFamily="18" charset="0"/>
              </a:rPr>
              <a:t>pauses respiratoires</a:t>
            </a:r>
            <a:r>
              <a:rPr lang="fr-FR" sz="2800" b="0" i="0" dirty="0">
                <a:solidFill>
                  <a:srgbClr val="000000"/>
                </a:solidFill>
                <a:effectLst/>
                <a:latin typeface="Times New Roman" panose="02020603050405020304" pitchFamily="18" charset="0"/>
                <a:cs typeface="Times New Roman" panose="02020603050405020304" pitchFamily="18" charset="0"/>
              </a:rPr>
              <a:t> ou de </a:t>
            </a:r>
            <a:r>
              <a:rPr lang="fr-FR" sz="2800" b="1" i="0" dirty="0">
                <a:solidFill>
                  <a:srgbClr val="000000"/>
                </a:solidFill>
                <a:effectLst/>
                <a:latin typeface="Times New Roman" panose="02020603050405020304" pitchFamily="18" charset="0"/>
                <a:cs typeface="Times New Roman" panose="02020603050405020304" pitchFamily="18" charset="0"/>
              </a:rPr>
              <a:t>diminution du débit respiratoire</a:t>
            </a:r>
            <a:r>
              <a:rPr lang="fr-FR" sz="2800" b="0" i="0" dirty="0">
                <a:solidFill>
                  <a:srgbClr val="000000"/>
                </a:solidFill>
                <a:effectLst/>
                <a:latin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415398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Définition</a:t>
            </a:r>
          </a:p>
        </p:txBody>
      </p:sp>
    </p:spTree>
    <p:extLst>
      <p:ext uri="{BB962C8B-B14F-4D97-AF65-F5344CB8AC3E}">
        <p14:creationId xmlns:p14="http://schemas.microsoft.com/office/powerpoint/2010/main" val="159830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370217" y="1611782"/>
            <a:ext cx="7942217" cy="3892861"/>
          </a:xfrm>
          <a:prstGeom prst="rect">
            <a:avLst/>
          </a:prstGeom>
          <a:noFill/>
        </p:spPr>
        <p:txBody>
          <a:bodyPr wrap="square" rtlCol="0">
            <a:spAutoFit/>
          </a:bodyPr>
          <a:lstStyle/>
          <a:p>
            <a:pPr>
              <a:lnSpc>
                <a:spcPct val="150000"/>
              </a:lnSpc>
            </a:pPr>
            <a:r>
              <a:rPr lang="fr-FR" sz="2800" b="0" i="0" dirty="0">
                <a:solidFill>
                  <a:srgbClr val="333333"/>
                </a:solidFill>
                <a:effectLst/>
                <a:latin typeface="Times New Roman" panose="02020603050405020304" pitchFamily="18" charset="0"/>
                <a:cs typeface="Times New Roman" panose="02020603050405020304" pitchFamily="18" charset="0"/>
              </a:rPr>
              <a:t>Ce phénomène est dû au </a:t>
            </a:r>
            <a:r>
              <a:rPr lang="fr-FR" sz="2800" b="1" i="0" dirty="0">
                <a:solidFill>
                  <a:srgbClr val="333333"/>
                </a:solidFill>
                <a:effectLst/>
                <a:latin typeface="Times New Roman" panose="02020603050405020304" pitchFamily="18" charset="0"/>
                <a:cs typeface="Times New Roman" panose="02020603050405020304" pitchFamily="18" charset="0"/>
              </a:rPr>
              <a:t>relâchement des muscles des parois du pharynx</a:t>
            </a:r>
            <a:r>
              <a:rPr lang="fr-FR" sz="2800" b="0" i="0" dirty="0">
                <a:solidFill>
                  <a:srgbClr val="333333"/>
                </a:solidFill>
                <a:effectLst/>
                <a:latin typeface="Times New Roman" panose="02020603050405020304" pitchFamily="18" charset="0"/>
                <a:cs typeface="Times New Roman" panose="02020603050405020304" pitchFamily="18" charset="0"/>
              </a:rPr>
              <a:t>. Celui-ci devient mou et l’air passe difficilement, provoquant au passage des vibrations qui créent un ronflement. Si les parois s’effondrent totalement, le passage de l’air est bloqué et c’est l’apnée.</a:t>
            </a:r>
            <a:endParaRPr lang="fr-FR" sz="28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4153989"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Fonctionnement</a:t>
            </a:r>
          </a:p>
        </p:txBody>
      </p:sp>
    </p:spTree>
    <p:extLst>
      <p:ext uri="{BB962C8B-B14F-4D97-AF65-F5344CB8AC3E}">
        <p14:creationId xmlns:p14="http://schemas.microsoft.com/office/powerpoint/2010/main" val="219669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866601" y="1263432"/>
            <a:ext cx="7707090" cy="4457952"/>
          </a:xfrm>
          <a:prstGeom prst="rect">
            <a:avLst/>
          </a:prstGeom>
          <a:noFill/>
        </p:spPr>
        <p:txBody>
          <a:bodyPr wrap="square" rtlCol="0">
            <a:spAutoFit/>
          </a:bodyPr>
          <a:lstStyle/>
          <a:p>
            <a:pPr>
              <a:lnSpc>
                <a:spcPct val="150000"/>
              </a:lnSpc>
            </a:pPr>
            <a:r>
              <a:rPr lang="fr-FR" sz="2400" b="0" i="0" dirty="0">
                <a:solidFill>
                  <a:srgbClr val="333333"/>
                </a:solidFill>
                <a:effectLst/>
                <a:latin typeface="Times New Roman" panose="02020603050405020304" pitchFamily="18" charset="0"/>
                <a:cs typeface="Times New Roman" panose="02020603050405020304" pitchFamily="18" charset="0"/>
              </a:rPr>
              <a:t>Un système d’alerte se déclenche alors dans le cerveau, provoquant un micro-réveil qui permet lui-même l’activation d’un système neurologique réflexe. Ce dernier va conduire à la contraction des muscles, l’ouverture de la trachée et la restauration du passage de l’air. La respiration reprend… jusqu’à l’obstruction suivante. </a:t>
            </a:r>
          </a:p>
          <a:p>
            <a:pPr>
              <a:lnSpc>
                <a:spcPct val="150000"/>
              </a:lnSpc>
            </a:pPr>
            <a:r>
              <a:rPr lang="fr-FR" sz="2400" b="0" i="0" dirty="0">
                <a:solidFill>
                  <a:srgbClr val="333333"/>
                </a:solidFill>
                <a:effectLst/>
                <a:latin typeface="Times New Roman" panose="02020603050405020304" pitchFamily="18" charset="0"/>
                <a:cs typeface="Times New Roman" panose="02020603050405020304" pitchFamily="18" charset="0"/>
              </a:rPr>
              <a:t>On parle de micro-réveils car le patient n’en a pas conscience. </a:t>
            </a:r>
            <a:endParaRPr lang="fr-FR" sz="24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3866600"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Fonctionnement</a:t>
            </a:r>
          </a:p>
        </p:txBody>
      </p:sp>
    </p:spTree>
    <p:extLst>
      <p:ext uri="{BB962C8B-B14F-4D97-AF65-F5344CB8AC3E}">
        <p14:creationId xmlns:p14="http://schemas.microsoft.com/office/powerpoint/2010/main" val="16938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823065" y="1202475"/>
            <a:ext cx="7942215" cy="5011949"/>
          </a:xfrm>
          <a:prstGeom prst="rect">
            <a:avLst/>
          </a:prstGeom>
          <a:noFill/>
        </p:spPr>
        <p:txBody>
          <a:bodyPr wrap="square" rtlCol="0">
            <a:spAutoFit/>
          </a:bodyPr>
          <a:lstStyle/>
          <a:p>
            <a:pPr>
              <a:lnSpc>
                <a:spcPct val="150000"/>
              </a:lnSpc>
            </a:pPr>
            <a:r>
              <a:rPr lang="fr-FR" sz="2400" b="0" i="0" dirty="0">
                <a:solidFill>
                  <a:srgbClr val="333333"/>
                </a:solidFill>
                <a:effectLst/>
                <a:latin typeface="Times New Roman" panose="02020603050405020304" pitchFamily="18" charset="0"/>
                <a:cs typeface="Times New Roman" panose="02020603050405020304" pitchFamily="18" charset="0"/>
              </a:rPr>
              <a:t>L’incidence du syndrome d’apnées du sommeil augmente de façon quasiment linéaire en fonction de l’âge chez les adultes : </a:t>
            </a:r>
          </a:p>
          <a:p>
            <a:pPr marL="342900" indent="-342900">
              <a:lnSpc>
                <a:spcPct val="150000"/>
              </a:lnSpc>
              <a:buFont typeface="Arial" panose="020B0604020202020204" pitchFamily="34" charset="0"/>
              <a:buChar char="•"/>
            </a:pPr>
            <a:r>
              <a:rPr lang="fr-FR" sz="2400" b="0" i="0" dirty="0">
                <a:solidFill>
                  <a:srgbClr val="333333"/>
                </a:solidFill>
                <a:effectLst/>
                <a:latin typeface="Times New Roman" panose="02020603050405020304" pitchFamily="18" charset="0"/>
                <a:cs typeface="Times New Roman" panose="02020603050405020304" pitchFamily="18" charset="0"/>
              </a:rPr>
              <a:t>7,9% des personnes âgées de 20 à 44 ans,</a:t>
            </a:r>
          </a:p>
          <a:p>
            <a:pPr marL="342900" indent="-342900">
              <a:lnSpc>
                <a:spcPct val="150000"/>
              </a:lnSpc>
              <a:buFont typeface="Arial" panose="020B0604020202020204" pitchFamily="34" charset="0"/>
              <a:buChar char="•"/>
            </a:pPr>
            <a:r>
              <a:rPr lang="fr-FR" sz="2400" b="0" i="0" dirty="0">
                <a:solidFill>
                  <a:srgbClr val="333333"/>
                </a:solidFill>
                <a:effectLst/>
                <a:latin typeface="Times New Roman" panose="02020603050405020304" pitchFamily="18" charset="0"/>
                <a:cs typeface="Times New Roman" panose="02020603050405020304" pitchFamily="18" charset="0"/>
              </a:rPr>
              <a:t>19,7% des 45–64 ans </a:t>
            </a:r>
          </a:p>
          <a:p>
            <a:pPr marL="342900" indent="-342900">
              <a:lnSpc>
                <a:spcPct val="150000"/>
              </a:lnSpc>
              <a:buFont typeface="Arial" panose="020B0604020202020204" pitchFamily="34" charset="0"/>
              <a:buChar char="•"/>
            </a:pPr>
            <a:r>
              <a:rPr lang="fr-FR" sz="2400" b="0" i="0" dirty="0">
                <a:solidFill>
                  <a:srgbClr val="333333"/>
                </a:solidFill>
                <a:effectLst/>
                <a:latin typeface="Times New Roman" panose="02020603050405020304" pitchFamily="18" charset="0"/>
                <a:cs typeface="Times New Roman" panose="02020603050405020304" pitchFamily="18" charset="0"/>
              </a:rPr>
              <a:t>et </a:t>
            </a:r>
            <a:r>
              <a:rPr lang="fr-FR" sz="2400" b="1" i="0" dirty="0">
                <a:solidFill>
                  <a:srgbClr val="333333"/>
                </a:solidFill>
                <a:effectLst/>
                <a:latin typeface="Times New Roman" panose="02020603050405020304" pitchFamily="18" charset="0"/>
                <a:cs typeface="Times New Roman" panose="02020603050405020304" pitchFamily="18" charset="0"/>
              </a:rPr>
              <a:t>30,5% des personnes de plus de 65 ans sont concernées</a:t>
            </a:r>
            <a:r>
              <a:rPr lang="fr-FR" sz="2400" b="0" i="0" dirty="0">
                <a:solidFill>
                  <a:srgbClr val="333333"/>
                </a:solidFill>
                <a:effectLst/>
                <a:latin typeface="Times New Roman" panose="02020603050405020304" pitchFamily="18" charset="0"/>
                <a:cs typeface="Times New Roman" panose="02020603050405020304" pitchFamily="18" charset="0"/>
              </a:rPr>
              <a:t>. </a:t>
            </a:r>
          </a:p>
          <a:p>
            <a:pPr>
              <a:lnSpc>
                <a:spcPct val="150000"/>
              </a:lnSpc>
            </a:pPr>
            <a:r>
              <a:rPr lang="fr-FR" sz="2400" b="0" i="0" dirty="0">
                <a:solidFill>
                  <a:srgbClr val="333333"/>
                </a:solidFill>
                <a:effectLst/>
                <a:latin typeface="Times New Roman" panose="02020603050405020304" pitchFamily="18" charset="0"/>
                <a:cs typeface="Times New Roman" panose="02020603050405020304" pitchFamily="18" charset="0"/>
              </a:rPr>
              <a:t>Néanmoins, ces chiffres sont probablement sous-estimés compte tenu du caractère asymptomatique du syndrome chez certaines personnes. </a:t>
            </a:r>
            <a:endParaRPr lang="fr-FR" sz="24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3823065"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Qui est concerné</a:t>
            </a:r>
          </a:p>
        </p:txBody>
      </p:sp>
    </p:spTree>
    <p:extLst>
      <p:ext uri="{BB962C8B-B14F-4D97-AF65-F5344CB8AC3E}">
        <p14:creationId xmlns:p14="http://schemas.microsoft.com/office/powerpoint/2010/main" val="76326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614057" y="1402774"/>
            <a:ext cx="8229600" cy="4539191"/>
          </a:xfrm>
          <a:prstGeom prst="rect">
            <a:avLst/>
          </a:prstGeom>
          <a:noFill/>
        </p:spPr>
        <p:txBody>
          <a:bodyPr wrap="square" rtlCol="0">
            <a:spAutoFit/>
          </a:bodyPr>
          <a:lstStyle/>
          <a:p>
            <a:pPr>
              <a:lnSpc>
                <a:spcPct val="150000"/>
              </a:lnSpc>
            </a:pPr>
            <a:r>
              <a:rPr lang="fr-FR" sz="2800" b="0" i="0" dirty="0">
                <a:solidFill>
                  <a:srgbClr val="333333"/>
                </a:solidFill>
                <a:effectLst/>
                <a:latin typeface="Times New Roman" panose="02020603050405020304" pitchFamily="18" charset="0"/>
                <a:cs typeface="Times New Roman" panose="02020603050405020304" pitchFamily="18" charset="0"/>
              </a:rPr>
              <a:t>L’apnée est par ailleurs </a:t>
            </a:r>
            <a:r>
              <a:rPr lang="fr-FR" sz="2800" b="1" i="0" dirty="0">
                <a:solidFill>
                  <a:srgbClr val="333333"/>
                </a:solidFill>
                <a:effectLst/>
                <a:latin typeface="Times New Roman" panose="02020603050405020304" pitchFamily="18" charset="0"/>
                <a:cs typeface="Times New Roman" panose="02020603050405020304" pitchFamily="18" charset="0"/>
              </a:rPr>
              <a:t>deux fois plus fréquente chez les hommes que chez les femmes</a:t>
            </a:r>
            <a:r>
              <a:rPr lang="fr-FR" sz="2800" b="0" i="0" dirty="0">
                <a:solidFill>
                  <a:srgbClr val="333333"/>
                </a:solidFill>
                <a:effectLst/>
                <a:latin typeface="Times New Roman" panose="02020603050405020304" pitchFamily="18" charset="0"/>
                <a:cs typeface="Times New Roman" panose="02020603050405020304" pitchFamily="18" charset="0"/>
              </a:rPr>
              <a:t>. </a:t>
            </a:r>
          </a:p>
          <a:p>
            <a:pPr>
              <a:lnSpc>
                <a:spcPct val="150000"/>
              </a:lnSpc>
            </a:pPr>
            <a:r>
              <a:rPr lang="fr-FR" sz="2800" b="0" i="0" dirty="0">
                <a:solidFill>
                  <a:srgbClr val="333333"/>
                </a:solidFill>
                <a:effectLst/>
                <a:latin typeface="Times New Roman" panose="02020603050405020304" pitchFamily="18" charset="0"/>
                <a:cs typeface="Times New Roman" panose="02020603050405020304" pitchFamily="18" charset="0"/>
              </a:rPr>
              <a:t>Ce syndrome touche aussi près de </a:t>
            </a:r>
            <a:r>
              <a:rPr lang="fr-FR" sz="2800" b="1" i="0" dirty="0">
                <a:solidFill>
                  <a:srgbClr val="333333"/>
                </a:solidFill>
                <a:effectLst/>
                <a:latin typeface="Times New Roman" panose="02020603050405020304" pitchFamily="18" charset="0"/>
                <a:cs typeface="Times New Roman" panose="02020603050405020304" pitchFamily="18" charset="0"/>
              </a:rPr>
              <a:t>2% des enfants âgés de deux à six ans</a:t>
            </a:r>
            <a:r>
              <a:rPr lang="fr-FR" sz="2800" b="0" i="0" dirty="0">
                <a:solidFill>
                  <a:srgbClr val="333333"/>
                </a:solidFill>
                <a:effectLst/>
                <a:latin typeface="Times New Roman" panose="02020603050405020304" pitchFamily="18" charset="0"/>
                <a:cs typeface="Times New Roman" panose="02020603050405020304" pitchFamily="18" charset="0"/>
              </a:rPr>
              <a:t>, le plus souvent en raison de grosses </a:t>
            </a:r>
            <a:r>
              <a:rPr lang="fr-FR" sz="2800" b="1" i="0" dirty="0">
                <a:solidFill>
                  <a:srgbClr val="333333"/>
                </a:solidFill>
                <a:effectLst/>
                <a:latin typeface="Times New Roman" panose="02020603050405020304" pitchFamily="18" charset="0"/>
                <a:cs typeface="Times New Roman" panose="02020603050405020304" pitchFamily="18" charset="0"/>
              </a:rPr>
              <a:t>amygdales </a:t>
            </a:r>
            <a:r>
              <a:rPr lang="fr-FR" sz="2800" b="0" i="0" dirty="0">
                <a:solidFill>
                  <a:srgbClr val="333333"/>
                </a:solidFill>
                <a:effectLst/>
                <a:latin typeface="Times New Roman" panose="02020603050405020304" pitchFamily="18" charset="0"/>
                <a:cs typeface="Times New Roman" panose="02020603050405020304" pitchFamily="18" charset="0"/>
              </a:rPr>
              <a:t>et des </a:t>
            </a:r>
            <a:r>
              <a:rPr lang="fr-FR" sz="2800" b="1" i="0" dirty="0">
                <a:solidFill>
                  <a:srgbClr val="333333"/>
                </a:solidFill>
                <a:effectLst/>
                <a:latin typeface="Times New Roman" panose="02020603050405020304" pitchFamily="18" charset="0"/>
                <a:cs typeface="Times New Roman" panose="02020603050405020304" pitchFamily="18" charset="0"/>
              </a:rPr>
              <a:t>végétations </a:t>
            </a:r>
            <a:r>
              <a:rPr lang="fr-FR" sz="2800" b="0" i="0" dirty="0">
                <a:solidFill>
                  <a:srgbClr val="333333"/>
                </a:solidFill>
                <a:effectLst/>
                <a:latin typeface="Times New Roman" panose="02020603050405020304" pitchFamily="18" charset="0"/>
                <a:cs typeface="Times New Roman" panose="02020603050405020304" pitchFamily="18" charset="0"/>
              </a:rPr>
              <a:t>qui obstruent leurs voies respiratoires. </a:t>
            </a:r>
          </a:p>
          <a:p>
            <a:pPr>
              <a:lnSpc>
                <a:spcPct val="150000"/>
              </a:lnSpc>
            </a:pPr>
            <a:r>
              <a:rPr lang="fr-FR" sz="2800" b="0" i="0" dirty="0">
                <a:solidFill>
                  <a:srgbClr val="333333"/>
                </a:solidFill>
                <a:effectLst/>
                <a:latin typeface="Times New Roman" panose="02020603050405020304" pitchFamily="18" charset="0"/>
                <a:cs typeface="Times New Roman" panose="02020603050405020304" pitchFamily="18" charset="0"/>
              </a:rPr>
              <a:t>Le traitement consiste donc à leur retirer. </a:t>
            </a:r>
          </a:p>
        </p:txBody>
      </p:sp>
      <p:sp>
        <p:nvSpPr>
          <p:cNvPr id="2" name="Rectangle 1">
            <a:extLst>
              <a:ext uri="{FF2B5EF4-FFF2-40B4-BE49-F238E27FC236}">
                <a16:creationId xmlns:a16="http://schemas.microsoft.com/office/drawing/2014/main" id="{E0736A7A-7385-6E68-EB2C-359A9CE9C46F}"/>
              </a:ext>
            </a:extLst>
          </p:cNvPr>
          <p:cNvSpPr/>
          <p:nvPr/>
        </p:nvSpPr>
        <p:spPr>
          <a:xfrm>
            <a:off x="3857895"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Qui est concerné</a:t>
            </a:r>
          </a:p>
        </p:txBody>
      </p:sp>
    </p:spTree>
    <p:extLst>
      <p:ext uri="{BB962C8B-B14F-4D97-AF65-F5344CB8AC3E}">
        <p14:creationId xmlns:p14="http://schemas.microsoft.com/office/powerpoint/2010/main" val="1929150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196047" y="1402774"/>
            <a:ext cx="8412480" cy="4832092"/>
          </a:xfrm>
          <a:prstGeom prst="rect">
            <a:avLst/>
          </a:prstGeom>
          <a:noFill/>
        </p:spPr>
        <p:txBody>
          <a:bodyPr wrap="square" rtlCol="0">
            <a:spAutoFit/>
          </a:bodyPr>
          <a:lstStyle/>
          <a:p>
            <a:pPr marL="457200" indent="-457200">
              <a:buFont typeface="Arial" panose="020B0604020202020204" pitchFamily="34" charset="0"/>
              <a:buChar char="•"/>
            </a:pPr>
            <a:r>
              <a:rPr lang="fr-FR" sz="2800" b="0" i="0" dirty="0">
                <a:solidFill>
                  <a:srgbClr val="333333"/>
                </a:solidFill>
                <a:effectLst/>
                <a:latin typeface="Times New Roman" panose="02020603050405020304" pitchFamily="18" charset="0"/>
                <a:cs typeface="Times New Roman" panose="02020603050405020304" pitchFamily="18" charset="0"/>
              </a:rPr>
              <a:t>L’</a:t>
            </a:r>
            <a:r>
              <a:rPr lang="fr-FR" sz="2800" b="1" i="0" dirty="0">
                <a:solidFill>
                  <a:srgbClr val="333333"/>
                </a:solidFill>
                <a:effectLst/>
                <a:latin typeface="Times New Roman" panose="02020603050405020304" pitchFamily="18" charset="0"/>
                <a:cs typeface="Times New Roman" panose="02020603050405020304" pitchFamily="18" charset="0"/>
              </a:rPr>
              <a:t>âge </a:t>
            </a:r>
            <a:r>
              <a:rPr lang="fr-FR" sz="2800" b="0" i="0" dirty="0">
                <a:solidFill>
                  <a:srgbClr val="333333"/>
                </a:solidFill>
                <a:effectLst/>
                <a:latin typeface="Times New Roman" panose="02020603050405020304" pitchFamily="18" charset="0"/>
                <a:cs typeface="Times New Roman" panose="02020603050405020304" pitchFamily="18" charset="0"/>
              </a:rPr>
              <a:t>constitue donc le principal facteur de risque d’apnées du sommeil. probablement en raison de l’affaiblissement neuromusculaire, conduisant à une plus grande facilité « d’effondrement » du pharynx. </a:t>
            </a:r>
          </a:p>
          <a:p>
            <a:endParaRPr lang="fr-FR" sz="2800" b="0" i="0" dirty="0">
              <a:solidFill>
                <a:srgbClr val="333333"/>
              </a:solidFill>
              <a:effectLst/>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fr-FR" sz="2800" b="0" i="0" dirty="0">
                <a:solidFill>
                  <a:srgbClr val="333333"/>
                </a:solidFill>
                <a:effectLst/>
                <a:latin typeface="Times New Roman" panose="02020603050405020304" pitchFamily="18" charset="0"/>
                <a:cs typeface="Times New Roman" panose="02020603050405020304" pitchFamily="18" charset="0"/>
              </a:rPr>
              <a:t>Le </a:t>
            </a:r>
            <a:r>
              <a:rPr lang="fr-FR" sz="2800" b="1" i="0" dirty="0">
                <a:solidFill>
                  <a:srgbClr val="333333"/>
                </a:solidFill>
                <a:effectLst/>
                <a:latin typeface="Times New Roman" panose="02020603050405020304" pitchFamily="18" charset="0"/>
                <a:cs typeface="Times New Roman" panose="02020603050405020304" pitchFamily="18" charset="0"/>
              </a:rPr>
              <a:t>surpoids</a:t>
            </a:r>
            <a:r>
              <a:rPr lang="fr-FR" sz="2800" b="0" i="0" dirty="0">
                <a:solidFill>
                  <a:srgbClr val="333333"/>
                </a:solidFill>
                <a:effectLst/>
                <a:latin typeface="Times New Roman" panose="02020603050405020304" pitchFamily="18" charset="0"/>
                <a:cs typeface="Times New Roman" panose="02020603050405020304" pitchFamily="18" charset="0"/>
              </a:rPr>
              <a:t>, et plus particulièrement l’</a:t>
            </a:r>
            <a:r>
              <a:rPr lang="fr-FR" sz="2800" b="1" i="0" u="none" strike="noStrike" dirty="0">
                <a:effectLst/>
                <a:latin typeface="Times New Roman" panose="02020603050405020304" pitchFamily="18" charset="0"/>
                <a:cs typeface="Times New Roman" panose="02020603050405020304" pitchFamily="18" charset="0"/>
                <a:hlinkClick r:id="rId6" tooltip="Obésité">
                  <a:extLst>
                    <a:ext uri="{A12FA001-AC4F-418D-AE19-62706E023703}">
                      <ahyp:hlinkClr xmlns:ahyp="http://schemas.microsoft.com/office/drawing/2018/hyperlinkcolor" val="tx"/>
                    </a:ext>
                  </a:extLst>
                </a:hlinkClick>
              </a:rPr>
              <a:t>obésité</a:t>
            </a:r>
            <a:r>
              <a:rPr lang="fr-FR" sz="2800" b="0" i="0" dirty="0">
                <a:solidFill>
                  <a:srgbClr val="333333"/>
                </a:solidFill>
                <a:effectLst/>
                <a:latin typeface="Times New Roman" panose="02020603050405020304" pitchFamily="18" charset="0"/>
                <a:cs typeface="Times New Roman" panose="02020603050405020304" pitchFamily="18" charset="0"/>
              </a:rPr>
              <a:t>, est un second facteur de risque important. L’apparition de dépôts graisseux le long du pharynx, entraînant un rétrécissement des voies aériennes et une diminution du volume du conduit respiratoire, explique cette association. </a:t>
            </a:r>
            <a:endParaRPr lang="fr-FR" sz="28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3892729" y="375113"/>
            <a:ext cx="6531428"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Des facteurs de risques</a:t>
            </a:r>
          </a:p>
        </p:txBody>
      </p:sp>
    </p:spTree>
    <p:extLst>
      <p:ext uri="{BB962C8B-B14F-4D97-AF65-F5344CB8AC3E}">
        <p14:creationId xmlns:p14="http://schemas.microsoft.com/office/powerpoint/2010/main" val="603606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1200" y="0"/>
            <a:ext cx="2590800" cy="304800"/>
          </a:xfrm>
          <a:prstGeom prst="rect">
            <a:avLst/>
          </a:prstGeom>
        </p:spPr>
      </p:pic>
      <p:pic>
        <p:nvPicPr>
          <p:cNvPr id="10" name="Imag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6577514"/>
            <a:ext cx="3881718" cy="280485"/>
          </a:xfrm>
          <a:prstGeom prst="rect">
            <a:avLst/>
          </a:prstGeom>
        </p:spPr>
      </p:pic>
      <p:pic>
        <p:nvPicPr>
          <p:cNvPr id="3" name="Imag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 y="-34834"/>
            <a:ext cx="4061010" cy="4163335"/>
          </a:xfrm>
          <a:prstGeom prst="rect">
            <a:avLst/>
          </a:prstGeom>
        </p:spPr>
      </p:pic>
      <p:sp>
        <p:nvSpPr>
          <p:cNvPr id="5" name="ZoneTexte 4">
            <a:extLst>
              <a:ext uri="{FF2B5EF4-FFF2-40B4-BE49-F238E27FC236}">
                <a16:creationId xmlns:a16="http://schemas.microsoft.com/office/drawing/2014/main" id="{26615816-4B37-4568-B0D9-0B8CB7B7FFDE}"/>
              </a:ext>
            </a:extLst>
          </p:cNvPr>
          <p:cNvSpPr txBox="1"/>
          <p:nvPr/>
        </p:nvSpPr>
        <p:spPr>
          <a:xfrm>
            <a:off x="3457303" y="1341803"/>
            <a:ext cx="8438606" cy="4832092"/>
          </a:xfrm>
          <a:prstGeom prst="rect">
            <a:avLst/>
          </a:prstGeom>
          <a:noFill/>
        </p:spPr>
        <p:txBody>
          <a:bodyPr wrap="square" rtlCol="0">
            <a:spAutoFit/>
          </a:bodyPr>
          <a:lstStyle/>
          <a:p>
            <a:pPr marL="342900" indent="-342900">
              <a:buFont typeface="Arial" panose="020B0604020202020204" pitchFamily="34" charset="0"/>
              <a:buChar char="•"/>
            </a:pPr>
            <a:r>
              <a:rPr lang="fr-FR" sz="2800" dirty="0">
                <a:solidFill>
                  <a:srgbClr val="333333"/>
                </a:solidFill>
                <a:latin typeface="Times New Roman" panose="02020603050405020304" pitchFamily="18" charset="0"/>
                <a:cs typeface="Times New Roman" panose="02020603050405020304" pitchFamily="18" charset="0"/>
              </a:rPr>
              <a:t>S</a:t>
            </a:r>
            <a:r>
              <a:rPr lang="fr-FR" sz="2800" b="0" i="0" dirty="0">
                <a:solidFill>
                  <a:srgbClr val="333333"/>
                </a:solidFill>
                <a:effectLst/>
                <a:latin typeface="Times New Roman" panose="02020603050405020304" pitchFamily="18" charset="0"/>
                <a:cs typeface="Times New Roman" panose="02020603050405020304" pitchFamily="18" charset="0"/>
              </a:rPr>
              <a:t>i le fait d’être un</a:t>
            </a:r>
            <a:r>
              <a:rPr lang="fr-FR" sz="2800" i="0" dirty="0">
                <a:solidFill>
                  <a:srgbClr val="333333"/>
                </a:solidFill>
                <a:effectLst/>
                <a:latin typeface="Times New Roman" panose="02020603050405020304" pitchFamily="18" charset="0"/>
                <a:cs typeface="Times New Roman" panose="02020603050405020304" pitchFamily="18" charset="0"/>
              </a:rPr>
              <a:t> homme </a:t>
            </a:r>
            <a:r>
              <a:rPr lang="fr-FR" sz="2800" b="0" i="0" dirty="0">
                <a:solidFill>
                  <a:srgbClr val="333333"/>
                </a:solidFill>
                <a:effectLst/>
                <a:latin typeface="Times New Roman" panose="02020603050405020304" pitchFamily="18" charset="0"/>
                <a:cs typeface="Times New Roman" panose="02020603050405020304" pitchFamily="18" charset="0"/>
              </a:rPr>
              <a:t>et non une femme accroit le risque d’apnées du sommeil, cette différence devient moins perceptible après la ménopause. Ceci suggère une explication hormonale, jouant sur la résistance des tissus. Ce point reste toutefois à clarifier. </a:t>
            </a:r>
          </a:p>
          <a:p>
            <a:endParaRPr lang="fr-FR" sz="2800" dirty="0">
              <a:solidFill>
                <a:srgbClr val="333333"/>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sz="2800" dirty="0">
                <a:solidFill>
                  <a:srgbClr val="333333"/>
                </a:solidFill>
                <a:latin typeface="Times New Roman" panose="02020603050405020304" pitchFamily="18" charset="0"/>
                <a:cs typeface="Times New Roman" panose="02020603050405020304" pitchFamily="18" charset="0"/>
              </a:rPr>
              <a:t>S</a:t>
            </a:r>
            <a:r>
              <a:rPr lang="fr-FR" sz="2800" i="0" dirty="0">
                <a:solidFill>
                  <a:srgbClr val="333333"/>
                </a:solidFill>
                <a:effectLst/>
                <a:latin typeface="Times New Roman" panose="02020603050405020304" pitchFamily="18" charset="0"/>
                <a:cs typeface="Times New Roman" panose="02020603050405020304" pitchFamily="18" charset="0"/>
              </a:rPr>
              <a:t>usceptibilité individuelle </a:t>
            </a:r>
            <a:r>
              <a:rPr lang="fr-FR" sz="2800" b="0" i="0" dirty="0">
                <a:solidFill>
                  <a:srgbClr val="333333"/>
                </a:solidFill>
                <a:effectLst/>
                <a:latin typeface="Times New Roman" panose="02020603050405020304" pitchFamily="18" charset="0"/>
                <a:cs typeface="Times New Roman" panose="02020603050405020304" pitchFamily="18" charset="0"/>
              </a:rPr>
              <a:t>(petite mâchoire, point d’ancrage du système pharyngé)</a:t>
            </a:r>
          </a:p>
          <a:p>
            <a:endParaRPr lang="fr-FR" sz="2800" dirty="0">
              <a:solidFill>
                <a:srgbClr val="333333"/>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fr-FR" sz="2800" dirty="0">
                <a:solidFill>
                  <a:srgbClr val="333333"/>
                </a:solidFill>
                <a:latin typeface="Times New Roman" panose="02020603050405020304" pitchFamily="18" charset="0"/>
                <a:cs typeface="Times New Roman" panose="02020603050405020304" pitchFamily="18" charset="0"/>
              </a:rPr>
              <a:t>P</a:t>
            </a:r>
            <a:r>
              <a:rPr lang="fr-FR" sz="2800" i="0" dirty="0">
                <a:solidFill>
                  <a:srgbClr val="333333"/>
                </a:solidFill>
                <a:effectLst/>
                <a:latin typeface="Times New Roman" panose="02020603050405020304" pitchFamily="18" charset="0"/>
                <a:cs typeface="Times New Roman" panose="02020603050405020304" pitchFamily="18" charset="0"/>
              </a:rPr>
              <a:t>rédisposition familiale (</a:t>
            </a:r>
            <a:r>
              <a:rPr lang="fr-FR" sz="2800" b="0" i="0" dirty="0">
                <a:solidFill>
                  <a:srgbClr val="333333"/>
                </a:solidFill>
                <a:effectLst/>
                <a:latin typeface="Times New Roman" panose="02020603050405020304" pitchFamily="18" charset="0"/>
                <a:cs typeface="Times New Roman" panose="02020603050405020304" pitchFamily="18" charset="0"/>
              </a:rPr>
              <a:t>père ou mère atteint d’apnées du sommeil)</a:t>
            </a:r>
            <a:endParaRPr lang="fr-FR" sz="2800" i="0" dirty="0">
              <a:solidFill>
                <a:srgbClr val="333333"/>
              </a:solidFill>
              <a:effectLst/>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0736A7A-7385-6E68-EB2C-359A9CE9C46F}"/>
              </a:ext>
            </a:extLst>
          </p:cNvPr>
          <p:cNvSpPr/>
          <p:nvPr/>
        </p:nvSpPr>
        <p:spPr>
          <a:xfrm>
            <a:off x="3823063" y="375113"/>
            <a:ext cx="5730240" cy="496389"/>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fr-FR" sz="2800" b="1" dirty="0">
                <a:solidFill>
                  <a:schemeClr val="accent1">
                    <a:lumMod val="75000"/>
                  </a:schemeClr>
                </a:solidFill>
              </a:rPr>
              <a:t>Des facteurs de risques</a:t>
            </a:r>
          </a:p>
        </p:txBody>
      </p:sp>
    </p:spTree>
    <p:extLst>
      <p:ext uri="{BB962C8B-B14F-4D97-AF65-F5344CB8AC3E}">
        <p14:creationId xmlns:p14="http://schemas.microsoft.com/office/powerpoint/2010/main" val="3726492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MASE">
      <a:dk1>
        <a:sysClr val="windowText" lastClr="000000"/>
      </a:dk1>
      <a:lt1>
        <a:sysClr val="window" lastClr="FFFFFF"/>
      </a:lt1>
      <a:dk2>
        <a:srgbClr val="44546A"/>
      </a:dk2>
      <a:lt2>
        <a:srgbClr val="FFFFFF"/>
      </a:lt2>
      <a:accent1>
        <a:srgbClr val="5B9BD5"/>
      </a:accent1>
      <a:accent2>
        <a:srgbClr val="ED7D31"/>
      </a:accent2>
      <a:accent3>
        <a:srgbClr val="A5A5A5"/>
      </a:accent3>
      <a:accent4>
        <a:srgbClr val="FFC000"/>
      </a:accent4>
      <a:accent5>
        <a:srgbClr val="4472C4"/>
      </a:accent5>
      <a:accent6>
        <a:srgbClr val="538135"/>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ronavirus suite" id="{8402C2F4-A92C-4CE5-B3C1-9CD0FABB39D7}" vid="{9B0CAB18-CB76-4208-A336-5E36FEAA14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Template>
  <TotalTime>44973</TotalTime>
  <Words>860</Words>
  <Application>Microsoft Office PowerPoint</Application>
  <PresentationFormat>Grand écran</PresentationFormat>
  <Paragraphs>85</Paragraphs>
  <Slides>15</Slides>
  <Notes>13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Entypo</vt:lpstr>
      <vt:lpstr>Lato</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 DECOSSE</dc:creator>
  <cp:lastModifiedBy>Luc DECOSSE</cp:lastModifiedBy>
  <cp:revision>12</cp:revision>
  <dcterms:created xsi:type="dcterms:W3CDTF">2020-12-11T10:40:46Z</dcterms:created>
  <dcterms:modified xsi:type="dcterms:W3CDTF">2023-10-14T14:51:32Z</dcterms:modified>
</cp:coreProperties>
</file>