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1B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8" autoAdjust="0"/>
  </p:normalViewPr>
  <p:slideViewPr>
    <p:cSldViewPr>
      <p:cViewPr>
        <p:scale>
          <a:sx n="90" d="100"/>
          <a:sy n="90" d="100"/>
        </p:scale>
        <p:origin x="11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79176FB0-B7F2-11CE-97EF-00AA006D2776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D1851BA-09FF-4616-906D-E4DDA4ABA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C838BB-2F62-43CD-9D37-A10D47DCDD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E2F7AF-2BFE-4A65-AB13-C9C30A447C5E}" type="datetimeFigureOut">
              <a:rPr lang="fr-FR"/>
              <a:pPr>
                <a:defRPr/>
              </a:pPr>
              <a:t>30/10/2017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B6BDFB-75E2-4867-8421-EAEBD6BFD2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380687-F2CB-48EA-A395-63A07CBEF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6E96C57-EB73-45C3-8BCA-F293CA0239F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FE9DC06-8521-43AF-BD87-D137EECDE7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94A044-34EF-4C88-AB3A-7BE030AF7C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C78F06-8781-4CED-9E7D-8B9C11AA74CD}" type="datetimeFigureOut">
              <a:rPr lang="fr-FR"/>
              <a:pPr>
                <a:defRPr/>
              </a:pPr>
              <a:t>30/10/2017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A19996E2-DB10-452D-BFCF-B11EF7D8D6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E4E6F03-83E0-469A-A3D3-108768C46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CB459E-B976-4FDB-8C15-F271188A3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234977-FD8A-4CF0-A4DA-89BF02627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2DF84B7-BDBB-4D33-9E50-A59321A21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3C1EE2-B139-4EA6-9459-A997FFF3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4A9-23D1-4EEB-8AB9-E5C5356B2268}" type="datetime1">
              <a:rPr lang="fr-FR" smtClean="0"/>
              <a:t>30/10/2017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89C7AD-BB05-46FC-A211-CD7E4732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2374A4-DAB5-4147-A892-F1632277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AE38A-FCE3-4C96-9EF5-D107CBADC6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421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ACC3729-AA67-41A6-A30F-55E1DE04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C35A-9350-4664-B188-5F931920D42F}" type="datetime1">
              <a:rPr lang="fr-FR" smtClean="0"/>
              <a:t>30/10/2017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24FF84F-A9F8-4DE0-BCDD-8450DF3E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568437B-186B-4EBC-A84A-1648A80D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6CF0-606E-4F56-BB8F-598B9AB84E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095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4DB133-6F89-4265-9C21-5616AA27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10A9E-3096-4669-B6F8-ACDE7ABD462B}" type="datetime1">
              <a:rPr lang="fr-FR" smtClean="0"/>
              <a:t>30/10/2017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A6F9E0-20E8-4D65-8805-64F9362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5D78F2-185A-4094-A119-D0B7397E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0A562-1DD8-4896-805A-EDE0D75164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940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176663-DC8C-4F20-A1EB-BA686A0C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331E-BD7B-4250-AA83-14C5EACBDACD}" type="datetime1">
              <a:rPr lang="fr-FR" smtClean="0"/>
              <a:t>30/10/2017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21A693-C1E0-4416-8F39-890CAA2E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E95939-5833-4B8F-B2A8-4EB67B86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D5E7D-98BD-4C0F-9F94-F0AA05CA26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487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Documents and Settings\Sakya\Bureau\GIES PPT\power point etoile.png">
            <a:extLst>
              <a:ext uri="{FF2B5EF4-FFF2-40B4-BE49-F238E27FC236}">
                <a16:creationId xmlns:a16="http://schemas.microsoft.com/office/drawing/2014/main" id="{D409CEB6-734C-4BBD-A6AE-1C3B1564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2402" r="1582" b="1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Sakya\Bureau\GIES PPT\logo couleur.png">
            <a:extLst>
              <a:ext uri="{FF2B5EF4-FFF2-40B4-BE49-F238E27FC236}">
                <a16:creationId xmlns:a16="http://schemas.microsoft.com/office/drawing/2014/main" id="{D0F822D8-DCFD-42AD-81C0-0B603B43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4450"/>
            <a:ext cx="65563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83568" y="2679055"/>
            <a:ext cx="7772400" cy="1470025"/>
          </a:xfrm>
        </p:spPr>
        <p:txBody>
          <a:bodyPr/>
          <a:lstStyle>
            <a:lvl1pPr>
              <a:defRPr b="1">
                <a:solidFill>
                  <a:srgbClr val="0A71B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8D68628-854C-4A8E-BAD9-3F4378C9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</p:spPr>
        <p:txBody>
          <a:bodyPr/>
          <a:lstStyle>
            <a:lvl1pPr>
              <a:defRPr>
                <a:solidFill>
                  <a:srgbClr val="0A71B3"/>
                </a:solidFill>
              </a:defRPr>
            </a:lvl1pPr>
          </a:lstStyle>
          <a:p>
            <a:pPr>
              <a:defRPr/>
            </a:pPr>
            <a:fld id="{133BC11F-6499-4392-B7A9-9C921D73661D}" type="datetime1">
              <a:rPr lang="fr-FR" smtClean="0"/>
              <a:t>30/10/2017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60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Sakya\Bureau\GIES PPT\power point etoileblanche.png">
            <a:extLst>
              <a:ext uri="{FF2B5EF4-FFF2-40B4-BE49-F238E27FC236}">
                <a16:creationId xmlns:a16="http://schemas.microsoft.com/office/drawing/2014/main" id="{FCED7563-4509-4545-B0FA-6DA15800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2324" r="1900" b="23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Sakya\Bureau\GIES PPT\logo couleur.png">
            <a:extLst>
              <a:ext uri="{FF2B5EF4-FFF2-40B4-BE49-F238E27FC236}">
                <a16:creationId xmlns:a16="http://schemas.microsoft.com/office/drawing/2014/main" id="{5E39B7AF-E810-4F92-8E70-1087BCCE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4450"/>
            <a:ext cx="65563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>
            <a:lvl1pPr>
              <a:defRPr b="1">
                <a:solidFill>
                  <a:srgbClr val="0A71B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CA27AB2-FE9D-4DDB-87E3-484AF583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</p:spPr>
        <p:txBody>
          <a:bodyPr/>
          <a:lstStyle>
            <a:lvl1pPr>
              <a:defRPr>
                <a:solidFill>
                  <a:srgbClr val="0A71B3"/>
                </a:solidFill>
              </a:defRPr>
            </a:lvl1pPr>
          </a:lstStyle>
          <a:p>
            <a:pPr>
              <a:defRPr/>
            </a:pPr>
            <a:fld id="{D1BFEC8B-7A17-4A53-ACCA-F46F17B1283A}" type="datetime1">
              <a:rPr lang="fr-FR" smtClean="0"/>
              <a:t>30/10/2017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211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akya\Bureau\GIES PPT\power point etoileblanche.png">
            <a:extLst>
              <a:ext uri="{FF2B5EF4-FFF2-40B4-BE49-F238E27FC236}">
                <a16:creationId xmlns:a16="http://schemas.microsoft.com/office/drawing/2014/main" id="{92AD4120-AFC1-4939-B94A-A5D9DC8A4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40965" r="1900" b="2382"/>
          <a:stretch>
            <a:fillRect/>
          </a:stretch>
        </p:blipFill>
        <p:spPr bwMode="auto">
          <a:xfrm>
            <a:off x="0" y="2781300"/>
            <a:ext cx="9144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Sakya\Bureau\GIES PPT\fragment.png">
            <a:extLst>
              <a:ext uri="{FF2B5EF4-FFF2-40B4-BE49-F238E27FC236}">
                <a16:creationId xmlns:a16="http://schemas.microsoft.com/office/drawing/2014/main" id="{5CAA381A-57B7-474B-BCE0-AA149CE1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2"/>
          <a:stretch>
            <a:fillRect/>
          </a:stretch>
        </p:blipFill>
        <p:spPr bwMode="auto">
          <a:xfrm>
            <a:off x="34925" y="115888"/>
            <a:ext cx="4838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6381328"/>
            <a:ext cx="5760640" cy="504056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rgbClr val="0A71B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75252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971550" y="333375"/>
            <a:ext cx="4464050" cy="719138"/>
          </a:xfrm>
        </p:spPr>
        <p:txBody>
          <a:bodyPr/>
          <a:lstStyle>
            <a:lvl1pPr>
              <a:buNone/>
              <a:defRPr b="1" baseline="0">
                <a:solidFill>
                  <a:srgbClr val="0A71B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C6D7830-B56B-4CD5-9E09-6E4B8FB715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6519863"/>
            <a:ext cx="2133600" cy="365125"/>
          </a:xfrm>
        </p:spPr>
        <p:txBody>
          <a:bodyPr/>
          <a:lstStyle>
            <a:lvl1pPr>
              <a:defRPr>
                <a:solidFill>
                  <a:srgbClr val="0A71B3"/>
                </a:solidFill>
              </a:defRPr>
            </a:lvl1pPr>
          </a:lstStyle>
          <a:p>
            <a:pPr>
              <a:defRPr/>
            </a:pPr>
            <a:fld id="{BB76148B-ED25-44FE-B761-632D9BA8AD67}" type="datetime1">
              <a:rPr lang="fr-FR" smtClean="0"/>
              <a:t>30/10/2017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BE115FA-9A9F-4E77-AB5B-7C966A9F19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388350" y="6237288"/>
            <a:ext cx="477838" cy="365125"/>
          </a:xfrm>
        </p:spPr>
        <p:txBody>
          <a:bodyPr/>
          <a:lstStyle>
            <a:lvl1pPr>
              <a:defRPr>
                <a:solidFill>
                  <a:srgbClr val="0A71B3"/>
                </a:solidFill>
              </a:defRPr>
            </a:lvl1pPr>
          </a:lstStyle>
          <a:p>
            <a:fld id="{0FAA94BF-5F7B-4F9E-BD89-D295F2DFFA3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935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FR" noProof="0"/>
              <a:t>Cliquez sur l'icône pour ajouter un tableau</a:t>
            </a:r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3DA5C7-948A-4296-889C-FA08847E0F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1E6615-534F-476B-99E3-A50029E5113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272E3F-A63B-4C75-BB4E-9A1FCD86F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2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F47B2F-095F-4621-9570-65BCE1453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3ACB82-46FB-4168-BB2B-4D72496BC41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D0A838-6BAB-4993-839B-8A461E45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2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Sakya\Bureau\GIES PPT\power point etoile.png">
            <a:extLst>
              <a:ext uri="{FF2B5EF4-FFF2-40B4-BE49-F238E27FC236}">
                <a16:creationId xmlns:a16="http://schemas.microsoft.com/office/drawing/2014/main" id="{2CD25068-72CA-4721-BEB5-08795908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52458" r="1582" b="1520"/>
          <a:stretch>
            <a:fillRect/>
          </a:stretch>
        </p:blipFill>
        <p:spPr bwMode="auto">
          <a:xfrm>
            <a:off x="0" y="3573463"/>
            <a:ext cx="9144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Sakya\Bureau\GIES PPT\logo.png">
            <a:extLst>
              <a:ext uri="{FF2B5EF4-FFF2-40B4-BE49-F238E27FC236}">
                <a16:creationId xmlns:a16="http://schemas.microsoft.com/office/drawing/2014/main" id="{8CE4073C-3F69-4C39-8583-3863EF04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2825"/>
            <a:ext cx="6699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E60E50F-B52D-4AEC-953B-BC7F8594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C8F6-3ECC-4C31-A133-6A66E33B1BD6}" type="datetime1">
              <a:rPr lang="fr-FR" smtClean="0"/>
              <a:t>30/10/2017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92FB2A9-A64F-4427-8190-A320C8E0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5869126-3D81-4791-8FF9-892D42AA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</a:t>
            </a:r>
            <a:fld id="{D909A47A-E6A3-41DA-AC74-B2A5052D36E0}" type="slidenum">
              <a:rPr lang="fr-FR" altLang="fr-FR"/>
              <a:pPr/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9436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Sakya\Bureau\GIES PPT\power point etoile.png">
            <a:extLst>
              <a:ext uri="{FF2B5EF4-FFF2-40B4-BE49-F238E27FC236}">
                <a16:creationId xmlns:a16="http://schemas.microsoft.com/office/drawing/2014/main" id="{CF0D8A36-9707-4683-8605-8D767D24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52458" r="1582" b="1520"/>
          <a:stretch>
            <a:fillRect/>
          </a:stretch>
        </p:blipFill>
        <p:spPr bwMode="auto">
          <a:xfrm>
            <a:off x="0" y="3573463"/>
            <a:ext cx="9144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>
            <a:extLst>
              <a:ext uri="{FF2B5EF4-FFF2-40B4-BE49-F238E27FC236}">
                <a16:creationId xmlns:a16="http://schemas.microsoft.com/office/drawing/2014/main" id="{F54927E7-1051-44C7-B6B8-BF2007EC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5397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EAC1130-7128-49A7-93FB-0128BC0A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8F59-D9FB-41B4-BFC9-1EC4FB068159}" type="datetime1">
              <a:rPr lang="fr-FR" smtClean="0"/>
              <a:t>30/10/2017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CC89F39-BB2E-4294-AAA5-5D741CEA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59A3853-B149-498E-82F3-04263343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- </a:t>
            </a:r>
            <a:fld id="{F8B8D2A4-2E2E-48E1-A608-80D81A0FBA9A}" type="slidenum">
              <a:rPr lang="fr-FR" altLang="fr-FR"/>
              <a:pPr/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9464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E0EEE4-2D7B-4069-9EA4-58744FB8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B6CE-04D1-4A12-8F81-538D77DFAE95}" type="datetime1">
              <a:rPr lang="fr-FR" smtClean="0"/>
              <a:t>30/10/2017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D912AE-0D17-499B-8A55-A10B1498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FB6AA5-0319-48BD-9B93-6E0A665B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6C180-FADD-4067-84FE-D2B601B426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766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E94E4F5-BABA-4F2D-8DEA-F1BB81C5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0377-D095-46C0-AADF-F1FC1DC3371F}" type="datetime1">
              <a:rPr lang="fr-FR" smtClean="0"/>
              <a:t>30/10/2017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D851016-7AA0-406F-8E63-72CEA0DE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FAD2821-9A0A-43E8-805C-7387A7DF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E55AF-87D2-465C-95F0-1DDBE593C4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299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70075B1-7CA3-4AC0-BBAE-2E18DD6A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E4C1-CE26-4A37-9705-C76831654265}" type="datetime1">
              <a:rPr lang="fr-FR" smtClean="0"/>
              <a:t>30/10/2017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AE8C76A-AAD1-48CC-9911-11165D83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B55D70B-4F7C-4F1D-A317-1669A397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A7A4C-07BA-4A23-B1C4-3000B97188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813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A2B3843-5D27-4D60-B297-4303AEF0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639E-4F98-4169-859C-60F8E021F6B3}" type="datetime1">
              <a:rPr lang="fr-FR" smtClean="0"/>
              <a:t>30/10/2017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83050BD7-AC35-4DE8-83F5-AF6D6BDC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930BDE7-39E5-4087-898C-0DA01014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37077-A0D9-4AD8-9828-B7BDB87A8E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044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01E1BC91-3F5D-4649-B40B-D510B9B6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AC5A-C331-40F7-AC58-C3B7D9F2C417}" type="datetime1">
              <a:rPr lang="fr-FR" smtClean="0"/>
              <a:t>30/10/2017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D52CF5A-FD21-4926-B600-EF95E30F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9C6DEF0-E703-4073-9776-4775B9F9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53508-784B-4748-85C9-79EB42A21E6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50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FF4D6BC-3D18-48B0-BD5D-5BF27822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A729-9B1E-4B1E-B61D-5D01DC0549F8}" type="datetime1">
              <a:rPr lang="fr-FR" smtClean="0"/>
              <a:t>30/10/2017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8DBB4D1-D01C-491A-A047-69B26562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571060A-B2FC-493D-9F4A-670677D6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E1A3-99B3-481C-A6FB-67813A484F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169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35117ACE-D1D8-4841-9A23-BD5CBCBA9B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70C0173E-54F0-4EA5-A7DD-E1B37200B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F325D3-B9A7-44E0-AB3E-4D831E86C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3565FBF-354B-4D85-A1D3-EA00E094EF93}" type="datetime1">
              <a:rPr lang="fr-FR" smtClean="0"/>
              <a:t>30/10/2017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95451A-41A6-4954-AB6B-16015950C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Formation HI-La radioprotection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43AC1F-F4EA-4C8D-975B-7EE7520AB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4A3A3E-FE2B-449A-985B-0BA80EAED0D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25" r:id="rId2"/>
    <p:sldLayoutId id="2147484426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427" r:id="rId13"/>
    <p:sldLayoutId id="2147484428" r:id="rId14"/>
    <p:sldLayoutId id="2147484429" r:id="rId15"/>
    <p:sldLayoutId id="2147484430" r:id="rId16"/>
    <p:sldLayoutId id="2147484431" r:id="rId1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17.wmf"/><Relationship Id="rId7" Type="http://schemas.openxmlformats.org/officeDocument/2006/relationships/image" Target="../media/image33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15.wmf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36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18.wmf"/><Relationship Id="rId9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0E260A82-57CC-48D7-8332-B9238A46D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852837"/>
            <a:ext cx="7772400" cy="2592387"/>
          </a:xfrm>
        </p:spPr>
        <p:txBody>
          <a:bodyPr/>
          <a:lstStyle/>
          <a:p>
            <a:r>
              <a:rPr lang="fr-FR" altLang="fr-FR" sz="5400" b="0" dirty="0">
                <a:latin typeface="Arial Black" panose="020B0A04020102020204" pitchFamily="34" charset="0"/>
              </a:rPr>
              <a:t>LA RADIOPROTECTION</a:t>
            </a:r>
            <a:endParaRPr lang="fr-FR" altLang="fr-FR" sz="5400" dirty="0"/>
          </a:p>
        </p:txBody>
      </p:sp>
      <p:pic>
        <p:nvPicPr>
          <p:cNvPr id="9219" name="Image 1">
            <a:extLst>
              <a:ext uri="{FF2B5EF4-FFF2-40B4-BE49-F238E27FC236}">
                <a16:creationId xmlns:a16="http://schemas.microsoft.com/office/drawing/2014/main" id="{3677CFF7-9B42-43C6-AA2C-A6B3CB5FB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44450"/>
            <a:ext cx="777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0E7C407-AFC3-4842-89BF-6E9FAB226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853886"/>
              </p:ext>
            </p:extLst>
          </p:nvPr>
        </p:nvGraphicFramePr>
        <p:xfrm>
          <a:off x="304800" y="836712"/>
          <a:ext cx="259080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lip" r:id="rId4" imgW="4433760" imgH="4325760" progId="MS_ClipArt_Gallery.2">
                  <p:embed/>
                </p:oleObj>
              </mc:Choice>
              <mc:Fallback>
                <p:oleObj name="Clip" r:id="rId4" imgW="4433760" imgH="4325760" progId="MS_ClipArt_Gallery.2">
                  <p:embed/>
                  <p:pic>
                    <p:nvPicPr>
                      <p:cNvPr id="324611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DC1CBE3-10B5-45E0-9B18-E14F257518E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6712"/>
                        <a:ext cx="2590800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807D72-8AA6-455C-BF30-EA93CAE0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F0438-5AF2-42F7-AFE5-D7225B05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10</a:t>
            </a:fld>
            <a:r>
              <a:rPr lang="fr-FR" altLang="fr-FR"/>
              <a:t> -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4982A35-6DE6-487C-AD11-99633949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288" y="5013450"/>
            <a:ext cx="4493096" cy="1153142"/>
          </a:xfrm>
          <a:prstGeom prst="rect">
            <a:avLst/>
          </a:prstGeom>
          <a:noFill/>
          <a:ln w="28575">
            <a:solidFill>
              <a:srgbClr val="F986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9A7598F-BF52-49B3-A817-4A9F21170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96752"/>
            <a:ext cx="693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i="0" dirty="0">
                <a:latin typeface="Arial Black" panose="020B0A04020102020204" pitchFamily="34" charset="0"/>
              </a:rPr>
              <a:t>La dose équivalente</a:t>
            </a:r>
            <a:r>
              <a:rPr lang="fr-FR" altLang="fr-FR" sz="2400" i="0" dirty="0">
                <a:latin typeface="Arial Narrow" panose="020B0606020202030204" pitchFamily="34" charset="0"/>
              </a:rPr>
              <a:t>  </a:t>
            </a:r>
            <a:r>
              <a:rPr lang="fr-FR" altLang="fr-FR" sz="1800" i="0" dirty="0">
                <a:latin typeface="Arial Narrow" panose="020B0606020202030204" pitchFamily="34" charset="0"/>
              </a:rPr>
              <a:t>(effet biologique sur l'homme)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E3772CB-23C6-47BC-95B5-ABD43034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307" y="5181600"/>
            <a:ext cx="3549997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i="0" dirty="0">
                <a:latin typeface="Arial Narrow" panose="020B0606020202030204" pitchFamily="34" charset="0"/>
              </a:rPr>
              <a:t>µSv =  dose de la vie quotidienne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i="0" dirty="0">
                <a:latin typeface="Arial Narrow" panose="020B0606020202030204" pitchFamily="34" charset="0"/>
              </a:rPr>
              <a:t>mSv =  dose réglementaire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i="0" dirty="0">
                <a:latin typeface="Arial Narrow" panose="020B0606020202030204" pitchFamily="34" charset="0"/>
              </a:rPr>
              <a:t>Sv    =  dose dangereuse</a:t>
            </a:r>
            <a:endParaRPr lang="fr-FR" altLang="fr-FR" sz="1600" b="0" i="0" dirty="0">
              <a:latin typeface="Arial Narrow" panose="020B060602020203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FF0097D-7105-4FE9-896E-4CFDF72AE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060848"/>
            <a:ext cx="2985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i="0" dirty="0"/>
              <a:t>Unité : </a:t>
            </a:r>
            <a:r>
              <a:rPr lang="fr-FR" altLang="fr-FR" sz="2400" b="1" i="0" dirty="0"/>
              <a:t>le SIEVERT </a:t>
            </a:r>
            <a:endParaRPr lang="fr-FR" altLang="fr-FR" sz="2000" b="1" i="0" dirty="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FADC12E1-0C40-424C-97FE-FE1EA101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79" y="2564904"/>
            <a:ext cx="2397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i="0" dirty="0"/>
              <a:t>Symbole : </a:t>
            </a:r>
            <a:r>
              <a:rPr lang="fr-FR" altLang="fr-FR" sz="2400" b="1" i="0" dirty="0"/>
              <a:t>Sv</a:t>
            </a:r>
            <a:endParaRPr lang="fr-FR" altLang="fr-FR" sz="2000" b="1" i="0" dirty="0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A118582A-D66D-4212-9000-BBDFD791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685" y="3717032"/>
            <a:ext cx="5284787" cy="757130"/>
          </a:xfrm>
          <a:prstGeom prst="rect">
            <a:avLst/>
          </a:prstGeom>
          <a:noFill/>
          <a:ln w="28575">
            <a:solidFill>
              <a:srgbClr val="FFDD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altLang="fr-FR" sz="2400" i="0"/>
              <a:t>1 mSv</a:t>
            </a:r>
            <a:r>
              <a:rPr lang="fr-FR" altLang="fr-FR" sz="1800" i="0"/>
              <a:t> </a:t>
            </a:r>
            <a:r>
              <a:rPr lang="fr-FR" altLang="fr-FR" sz="2000" i="0"/>
              <a:t>= 1000 fois plus petit que le</a:t>
            </a:r>
            <a:r>
              <a:rPr lang="fr-FR" altLang="fr-FR" sz="1800" i="0"/>
              <a:t> </a:t>
            </a:r>
            <a:r>
              <a:rPr lang="fr-FR" altLang="fr-FR" sz="2400" i="0"/>
              <a:t>Sievert</a:t>
            </a:r>
            <a:endParaRPr lang="fr-FR" altLang="fr-FR" sz="1800" i="0"/>
          </a:p>
          <a:p>
            <a:pPr>
              <a:spcBef>
                <a:spcPct val="0"/>
              </a:spcBef>
            </a:pPr>
            <a:r>
              <a:rPr lang="fr-FR" altLang="fr-FR" sz="2400" i="0"/>
              <a:t>1 µSv</a:t>
            </a:r>
            <a:r>
              <a:rPr lang="fr-FR" altLang="fr-FR" sz="1800" i="0"/>
              <a:t>  </a:t>
            </a:r>
            <a:r>
              <a:rPr lang="fr-FR" altLang="fr-FR" sz="2000" i="0"/>
              <a:t>= 1000 fois plus petit que le</a:t>
            </a:r>
            <a:r>
              <a:rPr lang="fr-FR" altLang="fr-FR" sz="1800" i="0"/>
              <a:t>  </a:t>
            </a:r>
            <a:r>
              <a:rPr lang="fr-FR" altLang="fr-FR" sz="2400" i="0"/>
              <a:t>mSv</a:t>
            </a:r>
            <a:endParaRPr lang="fr-FR" altLang="fr-FR" sz="1800" i="0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C0647DA9-81FC-4C4F-BD06-7219843C675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7758" y="4820695"/>
            <a:ext cx="1223864" cy="1609379"/>
          </a:xfrm>
          <a:prstGeom prst="triangle">
            <a:avLst>
              <a:gd name="adj" fmla="val 50000"/>
            </a:avLst>
          </a:prstGeom>
          <a:solidFill>
            <a:srgbClr val="F9862F"/>
          </a:solidFill>
          <a:ln w="28575">
            <a:solidFill>
              <a:srgbClr val="F9862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38E6278F-883D-460A-AF42-C60DDC4A3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5410201"/>
            <a:ext cx="1097598" cy="6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 dirty="0">
                <a:solidFill>
                  <a:schemeClr val="bg1"/>
                </a:solidFill>
              </a:rPr>
              <a:t>Attention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 dirty="0">
                <a:solidFill>
                  <a:schemeClr val="bg1"/>
                </a:solidFill>
              </a:rPr>
              <a:t>aux unités</a:t>
            </a:r>
          </a:p>
        </p:txBody>
      </p:sp>
      <p:pic>
        <p:nvPicPr>
          <p:cNvPr id="19" name="Picture 13" descr="assistant">
            <a:extLst>
              <a:ext uri="{FF2B5EF4-FFF2-40B4-BE49-F238E27FC236}">
                <a16:creationId xmlns:a16="http://schemas.microsoft.com/office/drawing/2014/main" id="{980F9152-8B5D-4381-85FE-EB12A4CC0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30179"/>
            <a:ext cx="773832" cy="21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pompier">
            <a:extLst>
              <a:ext uri="{FF2B5EF4-FFF2-40B4-BE49-F238E27FC236}">
                <a16:creationId xmlns:a16="http://schemas.microsoft.com/office/drawing/2014/main" id="{9C4D8D81-80F1-45EE-AD0F-A5E545B0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742255" cy="333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contrôleur">
            <a:extLst>
              <a:ext uri="{FF2B5EF4-FFF2-40B4-BE49-F238E27FC236}">
                <a16:creationId xmlns:a16="http://schemas.microsoft.com/office/drawing/2014/main" id="{562E9872-80B1-4F66-B30B-AAACFEB5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245158"/>
            <a:ext cx="914400" cy="22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6">
            <a:extLst>
              <a:ext uri="{FF2B5EF4-FFF2-40B4-BE49-F238E27FC236}">
                <a16:creationId xmlns:a16="http://schemas.microsoft.com/office/drawing/2014/main" id="{27CC2032-4828-407A-9F13-9D669E86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3212976"/>
            <a:ext cx="2627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C4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 dirty="0"/>
              <a:t> Les sous-multiples :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E7F78A4C-26EB-410F-AAF2-676AE0E3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76672"/>
            <a:ext cx="8316416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C4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altLang="fr-FR" sz="2400" i="0" dirty="0">
                <a:latin typeface="Arial Black" panose="020B0A04020102020204" pitchFamily="34" charset="0"/>
              </a:rPr>
              <a:t>UNITÉS D’EXPOSITION EN RADIOPROTECTION</a:t>
            </a:r>
          </a:p>
        </p:txBody>
      </p:sp>
    </p:spTree>
    <p:extLst>
      <p:ext uri="{BB962C8B-B14F-4D97-AF65-F5344CB8AC3E}">
        <p14:creationId xmlns:p14="http://schemas.microsoft.com/office/powerpoint/2010/main" val="149031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B84483-AB11-4959-BF84-3EDA40AC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273B47-D67D-4E62-925E-F7944E32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11</a:t>
            </a:fld>
            <a:r>
              <a:rPr lang="fr-FR" altLang="fr-FR"/>
              <a:t> -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6FC8554-321B-478B-A842-BDF6542D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25252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C4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altLang="fr-FR" sz="2400" i="0" dirty="0">
                <a:latin typeface="Arial Black" panose="020B0A04020102020204" pitchFamily="34" charset="0"/>
              </a:rPr>
              <a:t>MOYEN DE DÉTECTION DES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altLang="fr-FR" sz="2400" i="0" dirty="0">
                <a:latin typeface="Arial Black" panose="020B0A04020102020204" pitchFamily="34" charset="0"/>
              </a:rPr>
              <a:t>RAYONNEMENTS GAMMA  </a:t>
            </a:r>
            <a:endParaRPr lang="fr-FR" altLang="fr-FR" sz="3200" i="0" dirty="0">
              <a:latin typeface="Arial Black" panose="020B0A040201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1627B7C-215A-4A67-B97A-AA0B7FD55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700808"/>
            <a:ext cx="3009799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fr-FR" altLang="fr-FR" sz="2400" i="0" dirty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r-FR" altLang="fr-FR" sz="2400" i="0" dirty="0">
                <a:latin typeface="Arial Black" panose="020B0A04020102020204" pitchFamily="34" charset="0"/>
              </a:rPr>
              <a:t>    Le </a:t>
            </a:r>
            <a:r>
              <a:rPr lang="fr-FR" altLang="fr-FR" sz="2400" i="0" dirty="0" err="1">
                <a:latin typeface="Arial Black" panose="020B0A04020102020204" pitchFamily="34" charset="0"/>
              </a:rPr>
              <a:t>radiamètre</a:t>
            </a:r>
            <a:endParaRPr lang="fr-FR" altLang="fr-FR" sz="2400" i="0" dirty="0">
              <a:latin typeface="Arial Black" panose="020B0A04020102020204" pitchFamily="34" charset="0"/>
            </a:endParaRPr>
          </a:p>
        </p:txBody>
      </p:sp>
      <p:pic>
        <p:nvPicPr>
          <p:cNvPr id="8" name="Picture 5" descr="C:\Mes documents\Mes images\2003-10 (oct.)\RADIAMETRE GRAETZ.jpg">
            <a:extLst>
              <a:ext uri="{FF2B5EF4-FFF2-40B4-BE49-F238E27FC236}">
                <a16:creationId xmlns:a16="http://schemas.microsoft.com/office/drawing/2014/main" id="{3E8B503F-A1EA-45EE-A645-E4202A12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04284"/>
            <a:ext cx="2558864" cy="4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C2CFAF07-4F35-411A-AEE8-C9EE8D5D633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870220"/>
            <a:ext cx="5482952" cy="1214964"/>
            <a:chOff x="1326" y="3417"/>
            <a:chExt cx="3908" cy="589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8B7F7856-8D65-46CA-978D-7CA0A623F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3600"/>
              <a:ext cx="3792" cy="240"/>
              <a:chOff x="1152" y="3600"/>
              <a:chExt cx="3792" cy="240"/>
            </a:xfrm>
          </p:grpSpPr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1549A68B-7342-457C-BA53-A1D4DA6CC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600"/>
                <a:ext cx="720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Rectangle 9">
                <a:extLst>
                  <a:ext uri="{FF2B5EF4-FFF2-40B4-BE49-F238E27FC236}">
                    <a16:creationId xmlns:a16="http://schemas.microsoft.com/office/drawing/2014/main" id="{B6484ED6-1E61-47BC-A367-D0F58AE79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600"/>
                <a:ext cx="720" cy="240"/>
              </a:xfrm>
              <a:prstGeom prst="rect">
                <a:avLst/>
              </a:prstGeom>
              <a:gradFill rotWithShape="0">
                <a:gsLst>
                  <a:gs pos="0">
                    <a:srgbClr val="FF66CC"/>
                  </a:gs>
                  <a:gs pos="100000">
                    <a:srgbClr val="6285B4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CAFB0ECD-68A4-4724-8B3A-07804DFE5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600"/>
                <a:ext cx="720" cy="240"/>
              </a:xfrm>
              <a:prstGeom prst="rect">
                <a:avLst/>
              </a:prstGeom>
              <a:gradFill rotWithShape="0">
                <a:gsLst>
                  <a:gs pos="0">
                    <a:srgbClr val="6285B4"/>
                  </a:gs>
                  <a:gs pos="100000">
                    <a:srgbClr val="00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id="{52B34B2E-F6C1-49BF-989D-95211F218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3600"/>
                <a:ext cx="720" cy="240"/>
              </a:xfrm>
              <a:prstGeom prst="rect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Rectangle 12">
                <a:extLst>
                  <a:ext uri="{FF2B5EF4-FFF2-40B4-BE49-F238E27FC236}">
                    <a16:creationId xmlns:a16="http://schemas.microsoft.com/office/drawing/2014/main" id="{E63D92FC-644F-4D4E-A1B3-FD083CBC4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720" cy="240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Rectangle 13">
                <a:extLst>
                  <a:ext uri="{FF2B5EF4-FFF2-40B4-BE49-F238E27FC236}">
                    <a16:creationId xmlns:a16="http://schemas.microsoft.com/office/drawing/2014/main" id="{C6499293-4B1C-443F-807E-E3BE0C54E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3600"/>
                <a:ext cx="192" cy="2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9796B83B-5144-42DC-8A35-998CC144F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3417"/>
              <a:ext cx="20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fr-FR" sz="1800" i="0"/>
                <a:t>0</a:t>
              </a:r>
            </a:p>
          </p:txBody>
        </p: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id="{7BFE6FC7-B9BD-4516-8268-4985BEBCD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417"/>
              <a:ext cx="31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fr-FR" sz="1800" i="0"/>
                <a:t>0,5</a:t>
              </a: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47FE810E-9D52-40C0-85A5-629C50359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417"/>
              <a:ext cx="24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fr-FR" sz="1800" i="0"/>
                <a:t>3 </a:t>
              </a: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06747983-21FA-4821-BF20-588D3D6DB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9" y="3417"/>
              <a:ext cx="28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fr-FR" sz="1800" i="0"/>
                <a:t>10</a:t>
              </a:r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6535630F-18DB-4699-9D20-504B20994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417"/>
              <a:ext cx="28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fr-FR" sz="1800" i="0"/>
                <a:t>25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9DCD5FD5-BA35-4440-8032-194A0D225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" y="3417"/>
              <a:ext cx="43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fr-FR" sz="1800" i="0"/>
                <a:t>1000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24289894-0A19-437D-BA5D-640A6EF92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6" y="3801"/>
              <a:ext cx="13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altLang="fr-FR" sz="1800" i="0"/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4785E4AF-1F6E-4569-8D27-50A1927F3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3801"/>
              <a:ext cx="13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altLang="fr-FR" sz="1800" i="0"/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03AAB926-BB58-4464-B8A0-EFE7818CB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" y="3801"/>
              <a:ext cx="13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altLang="fr-FR" sz="1800" i="0"/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E8FF9A48-966D-4B5B-AF8D-5EFE06548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3801"/>
              <a:ext cx="13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altLang="fr-FR" sz="1800" i="0"/>
            </a:p>
          </p:txBody>
        </p:sp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EDE1D927-934D-4A5D-8BBB-B835A6AD7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" y="3801"/>
              <a:ext cx="13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altLang="fr-FR" sz="1800" i="0"/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01D12E66-3BEE-45C9-B555-D120BE5C2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3801"/>
              <a:ext cx="13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altLang="fr-FR" sz="1800" i="0"/>
            </a:p>
          </p:txBody>
        </p:sp>
      </p:grpSp>
      <p:sp>
        <p:nvSpPr>
          <p:cNvPr id="29" name="Text Box 26">
            <a:extLst>
              <a:ext uri="{FF2B5EF4-FFF2-40B4-BE49-F238E27FC236}">
                <a16:creationId xmlns:a16="http://schemas.microsoft.com/office/drawing/2014/main" id="{E733F3B4-67F8-4BC5-BEE6-4F46F0A9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91716"/>
            <a:ext cx="1111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 dirty="0"/>
              <a:t> </a:t>
            </a:r>
            <a:r>
              <a:rPr lang="fr-FR" altLang="fr-FR" sz="1800" i="0" dirty="0">
                <a:sym typeface="Symbol" panose="05050102010706020507" pitchFamily="18" charset="2"/>
              </a:rPr>
              <a:t></a:t>
            </a:r>
            <a:r>
              <a:rPr lang="fr-FR" altLang="fr-FR" sz="1800" i="0" dirty="0"/>
              <a:t>Sv/ h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BB581BC1-2ED4-433E-A761-E89E3E4E7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91716"/>
            <a:ext cx="936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 dirty="0"/>
              <a:t> </a:t>
            </a:r>
            <a:r>
              <a:rPr lang="fr-FR" altLang="fr-FR" sz="1800" i="0" dirty="0" err="1">
                <a:sym typeface="Symbol" panose="05050102010706020507" pitchFamily="18" charset="2"/>
              </a:rPr>
              <a:t>n</a:t>
            </a:r>
            <a:r>
              <a:rPr lang="fr-FR" altLang="fr-FR" sz="1800" i="0" dirty="0" err="1"/>
              <a:t>Sv</a:t>
            </a:r>
            <a:r>
              <a:rPr lang="fr-FR" altLang="fr-FR" sz="1800" i="0" dirty="0"/>
              <a:t>/ h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D442015F-5245-43E6-A62A-C9D86ECC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085" y="3415516"/>
            <a:ext cx="10042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 dirty="0"/>
              <a:t> </a:t>
            </a:r>
            <a:r>
              <a:rPr lang="fr-FR" altLang="fr-FR" sz="1800" i="0" dirty="0">
                <a:sym typeface="Symbol" panose="05050102010706020507" pitchFamily="18" charset="2"/>
              </a:rPr>
              <a:t>m</a:t>
            </a:r>
            <a:r>
              <a:rPr lang="fr-FR" altLang="fr-FR" sz="1800" i="0" dirty="0"/>
              <a:t>Sv/ h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3AFF36A5-A228-434F-A6D0-C6D3C896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34570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 dirty="0"/>
              <a:t>1000  </a:t>
            </a:r>
            <a:r>
              <a:rPr lang="fr-FR" altLang="fr-FR" sz="1800" i="0" dirty="0" err="1">
                <a:sym typeface="Symbol" panose="05050102010706020507" pitchFamily="18" charset="2"/>
              </a:rPr>
              <a:t>n</a:t>
            </a:r>
            <a:r>
              <a:rPr lang="fr-FR" altLang="fr-FR" sz="1800" i="0" dirty="0" err="1"/>
              <a:t>Sv</a:t>
            </a:r>
            <a:r>
              <a:rPr lang="fr-FR" altLang="fr-FR" sz="1800" i="0" dirty="0"/>
              <a:t>/ h  =  1</a:t>
            </a:r>
            <a:r>
              <a:rPr lang="fr-FR" altLang="fr-FR" sz="1800" i="0" dirty="0">
                <a:sym typeface="Symbol" panose="05050102010706020507" pitchFamily="18" charset="2"/>
              </a:rPr>
              <a:t></a:t>
            </a:r>
            <a:r>
              <a:rPr lang="fr-FR" altLang="fr-FR" sz="1800" i="0" dirty="0"/>
              <a:t>Sv/ h</a:t>
            </a:r>
          </a:p>
          <a:p>
            <a:pPr>
              <a:spcBef>
                <a:spcPct val="0"/>
              </a:spcBef>
            </a:pPr>
            <a:endParaRPr lang="fr-FR" altLang="fr-FR" sz="1800" i="0" dirty="0"/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FD3D1E6A-6DCA-458C-94A4-0874A515D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341" y="5234570"/>
            <a:ext cx="28958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 dirty="0"/>
              <a:t>1000 </a:t>
            </a:r>
            <a:r>
              <a:rPr lang="fr-FR" altLang="fr-FR" sz="1800" i="0" dirty="0">
                <a:sym typeface="Symbol" panose="05050102010706020507" pitchFamily="18" charset="2"/>
              </a:rPr>
              <a:t></a:t>
            </a:r>
            <a:r>
              <a:rPr lang="fr-FR" altLang="fr-FR" sz="1800" i="0" dirty="0"/>
              <a:t>Sv/ h  =  1</a:t>
            </a:r>
            <a:r>
              <a:rPr lang="fr-FR" altLang="fr-FR" sz="1800" i="0" dirty="0">
                <a:sym typeface="Symbol" panose="05050102010706020507" pitchFamily="18" charset="2"/>
              </a:rPr>
              <a:t>m</a:t>
            </a:r>
            <a:r>
              <a:rPr lang="fr-FR" altLang="fr-FR" sz="1800" i="0" dirty="0"/>
              <a:t>Sv/ h</a:t>
            </a:r>
          </a:p>
          <a:p>
            <a:pPr>
              <a:spcBef>
                <a:spcPct val="0"/>
              </a:spcBef>
            </a:pPr>
            <a:endParaRPr lang="fr-FR" altLang="fr-FR" sz="1800" i="0" dirty="0"/>
          </a:p>
        </p:txBody>
      </p:sp>
    </p:spTree>
    <p:extLst>
      <p:ext uri="{BB962C8B-B14F-4D97-AF65-F5344CB8AC3E}">
        <p14:creationId xmlns:p14="http://schemas.microsoft.com/office/powerpoint/2010/main" val="81847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6369E-BB32-410A-B074-5186D1B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095"/>
            <a:ext cx="8229600" cy="768500"/>
          </a:xfrm>
        </p:spPr>
        <p:txBody>
          <a:bodyPr/>
          <a:lstStyle/>
          <a:p>
            <a:r>
              <a:rPr lang="fr-FR" sz="3600" b="1" dirty="0"/>
              <a:t>UTILISATIONS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A1DA91-1CCF-40DC-B019-D84A008C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88D99F-E880-40D0-B551-8A359BFB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12</a:t>
            </a:fld>
            <a:r>
              <a:rPr lang="fr-FR" altLang="fr-FR"/>
              <a:t> -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68D64DF-BD9A-408B-8B02-AE058E63A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235299"/>
            <a:ext cx="7416824" cy="5847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b="0" i="0" dirty="0"/>
              <a:t>  La radiographie pour le contrôle</a:t>
            </a:r>
            <a:r>
              <a:rPr lang="fr-FR" altLang="fr-FR" sz="2000" i="0" dirty="0"/>
              <a:t> </a:t>
            </a:r>
            <a:r>
              <a:rPr lang="fr-FR" altLang="fr-FR" sz="3200" i="0" dirty="0"/>
              <a:t>non destructif</a:t>
            </a:r>
            <a:endParaRPr lang="fr-FR" altLang="fr-FR" sz="3200" i="0" dirty="0">
              <a:latin typeface="Times New Roman" panose="02020603050405020304" pitchFamily="18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97A8BB30-8A4C-4C1D-A5B7-261469A7590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5262" y="766986"/>
            <a:ext cx="990600" cy="15621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B7133B9-DC13-400C-9C3E-AA3D005E6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349599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000" i="0"/>
              <a:t>OBJECTIF</a:t>
            </a:r>
            <a:endParaRPr lang="fr-FR" altLang="fr-FR" sz="2000" i="0">
              <a:latin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6159BBF-4DB6-47B2-9AF5-E351BD810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800" y="2119536"/>
            <a:ext cx="55547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200" dirty="0"/>
              <a:t>D</a:t>
            </a:r>
            <a:r>
              <a:rPr lang="fr-FR" altLang="fr-FR" sz="2200" b="0" i="0" dirty="0"/>
              <a:t>es épaisseurs de 0,5 à 80 mm d’acier ou </a:t>
            </a:r>
          </a:p>
          <a:p>
            <a:pPr>
              <a:spcBef>
                <a:spcPct val="0"/>
              </a:spcBef>
            </a:pPr>
            <a:r>
              <a:rPr lang="fr-FR" altLang="fr-FR" sz="2200" b="0" i="0" dirty="0"/>
              <a:t>autre matériaux 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18F399E7-6015-466C-91AC-B7EC9BB3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800" y="2943447"/>
            <a:ext cx="59314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200" b="0" i="0" dirty="0"/>
              <a:t>Des joints soudés de tubes de tous diamètres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5A645A7B-3BC5-45B8-90D6-C01A49500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800" y="3767359"/>
            <a:ext cx="6781023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altLang="fr-FR" sz="2200" dirty="0"/>
              <a:t>D</a:t>
            </a:r>
            <a:r>
              <a:rPr lang="fr-FR" altLang="fr-FR" sz="2200" b="0" i="0" dirty="0"/>
              <a:t>es joints soudés de brides et de piquages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altLang="fr-FR" sz="2200" b="0" i="0" dirty="0"/>
              <a:t>sur réservoirs - échangeurs - charpentes métalliques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EBAC4D3-885D-4396-BC48-5700AE06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800" y="4810347"/>
            <a:ext cx="7013458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altLang="fr-FR" sz="2200" dirty="0"/>
              <a:t>D</a:t>
            </a:r>
            <a:r>
              <a:rPr lang="fr-FR" altLang="fr-FR" sz="2200" b="0" i="0" dirty="0"/>
              <a:t>es circuits tubulaires en service avec fluide en phase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altLang="fr-FR" sz="2200" b="0" i="0" dirty="0"/>
              <a:t>gazeuse, liquide ou solide - contrôle de corrosion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F077D089-3CF4-4E32-B47D-B26C45C5B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800" y="5853334"/>
            <a:ext cx="69990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200" b="0" i="0" dirty="0"/>
              <a:t>Des vannes, robinets et clapets (joints ou mécanisme)</a:t>
            </a: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94AACA80-D89F-4497-B5C0-D6EF40C3482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60860" y="2150493"/>
            <a:ext cx="366713" cy="4572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18E28335-3184-44AA-85DD-44947212FA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60860" y="2988693"/>
            <a:ext cx="366713" cy="4572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E3A0151A-A429-4152-BEAD-F4D58496D7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60860" y="3917378"/>
            <a:ext cx="366712" cy="4572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55028A5-F245-44EA-AD07-F57E6DEEA7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60860" y="4907978"/>
            <a:ext cx="366712" cy="4572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AC99A5EA-A32C-4513-AE22-38BF91AA202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60860" y="5898578"/>
            <a:ext cx="366712" cy="4572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9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3C09A-3187-469B-8762-2D0E5783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sz="4000" b="1" dirty="0"/>
              <a:t>EXEMPLES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643BA-6FD0-4270-B03A-D5320588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E688B8-268C-4D0C-9369-82E5C9C0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13</a:t>
            </a:fld>
            <a:r>
              <a:rPr lang="fr-FR" altLang="fr-FR"/>
              <a:t> -</a:t>
            </a:r>
          </a:p>
        </p:txBody>
      </p:sp>
      <p:sp>
        <p:nvSpPr>
          <p:cNvPr id="6" name="Text Box 3112">
            <a:extLst>
              <a:ext uri="{FF2B5EF4-FFF2-40B4-BE49-F238E27FC236}">
                <a16:creationId xmlns:a16="http://schemas.microsoft.com/office/drawing/2014/main" id="{E93AEFF8-3983-4EA1-A972-819BD1AA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28" y="990600"/>
            <a:ext cx="7315200" cy="579438"/>
          </a:xfrm>
          <a:prstGeom prst="rect">
            <a:avLst/>
          </a:prstGeom>
          <a:solidFill>
            <a:srgbClr val="C7F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b="0" i="0" dirty="0"/>
              <a:t>       </a:t>
            </a:r>
            <a:r>
              <a:rPr lang="fr-FR" altLang="fr-FR" sz="3200" i="0" dirty="0"/>
              <a:t> </a:t>
            </a:r>
            <a:r>
              <a:rPr lang="fr-FR" altLang="fr-FR" sz="2000" dirty="0"/>
              <a:t> CORROSION</a:t>
            </a:r>
            <a:endParaRPr lang="fr-FR" altLang="fr-FR" sz="2000" dirty="0">
              <a:latin typeface="Times New Roman" panose="02020603050405020304" pitchFamily="18" charset="0"/>
            </a:endParaRPr>
          </a:p>
        </p:txBody>
      </p:sp>
      <p:grpSp>
        <p:nvGrpSpPr>
          <p:cNvPr id="7" name="Group 3113">
            <a:extLst>
              <a:ext uri="{FF2B5EF4-FFF2-40B4-BE49-F238E27FC236}">
                <a16:creationId xmlns:a16="http://schemas.microsoft.com/office/drawing/2014/main" id="{FBC7CEB6-1DC3-4149-91BE-018E4DD7DF3E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764704"/>
            <a:ext cx="1782316" cy="1064096"/>
            <a:chOff x="336" y="528"/>
            <a:chExt cx="1032" cy="624"/>
          </a:xfrm>
        </p:grpSpPr>
        <p:sp>
          <p:nvSpPr>
            <p:cNvPr id="8" name="AutoShape 3114">
              <a:extLst>
                <a:ext uri="{FF2B5EF4-FFF2-40B4-BE49-F238E27FC236}">
                  <a16:creationId xmlns:a16="http://schemas.microsoft.com/office/drawing/2014/main" id="{604F7CAD-566F-4674-8C8A-F2BB70000C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4" y="348"/>
              <a:ext cx="624" cy="984"/>
            </a:xfrm>
            <a:prstGeom prst="triangle">
              <a:avLst>
                <a:gd name="adj" fmla="val 50000"/>
              </a:avLst>
            </a:prstGeom>
            <a:solidFill>
              <a:srgbClr val="C7FC1E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Text Box 3115">
              <a:extLst>
                <a:ext uri="{FF2B5EF4-FFF2-40B4-BE49-F238E27FC236}">
                  <a16:creationId xmlns:a16="http://schemas.microsoft.com/office/drawing/2014/main" id="{9F9E6B78-BC71-4AEB-A5E9-36B202401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715"/>
              <a:ext cx="11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0"/>
                </a:spcBef>
              </a:pPr>
              <a:endParaRPr lang="en-US" altLang="fr-FR" sz="2400" i="0"/>
            </a:p>
          </p:txBody>
        </p:sp>
      </p:grpSp>
      <p:pic>
        <p:nvPicPr>
          <p:cNvPr id="10" name="Picture 3118" descr="DEFAUT02">
            <a:extLst>
              <a:ext uri="{FF2B5EF4-FFF2-40B4-BE49-F238E27FC236}">
                <a16:creationId xmlns:a16="http://schemas.microsoft.com/office/drawing/2014/main" id="{72F43EA7-2324-4DA8-84ED-47618ECE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28" y="1676400"/>
            <a:ext cx="7239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116">
            <a:extLst>
              <a:ext uri="{FF2B5EF4-FFF2-40B4-BE49-F238E27FC236}">
                <a16:creationId xmlns:a16="http://schemas.microsoft.com/office/drawing/2014/main" id="{920E25B3-1165-4198-9FCD-C03634105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17600"/>
            <a:ext cx="86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000" i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63972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EDB76-26BF-4DF8-B619-45DD5EB8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11088"/>
          </a:xfrm>
        </p:spPr>
        <p:txBody>
          <a:bodyPr/>
          <a:lstStyle/>
          <a:p>
            <a:r>
              <a:rPr lang="fr-FR" sz="4000" b="1" dirty="0"/>
              <a:t>EXEMPLES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D80D76-AB55-42A6-93AA-7A3D48C9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45D3D7-4F88-4658-BFF5-6947131A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D909A47A-E6A3-41DA-AC74-B2A5052D36E0}" type="slidenum">
              <a:rPr lang="fr-FR" altLang="fr-FR" smtClean="0"/>
              <a:pPr/>
              <a:t>14</a:t>
            </a:fld>
            <a:r>
              <a:rPr lang="fr-FR" altLang="fr-FR"/>
              <a:t> -</a:t>
            </a:r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E4493709-7F3F-4953-A159-119DAC6F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184" y="1311151"/>
            <a:ext cx="6172200" cy="461665"/>
          </a:xfrm>
          <a:prstGeom prst="rect">
            <a:avLst/>
          </a:prstGeom>
          <a:solidFill>
            <a:srgbClr val="C7F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0" i="0" dirty="0"/>
              <a:t>       </a:t>
            </a:r>
            <a:r>
              <a:rPr lang="fr-FR" altLang="fr-FR" sz="2400" i="0" dirty="0"/>
              <a:t> CORPS ETRANGER : BOULON</a:t>
            </a:r>
            <a:endParaRPr lang="fr-FR" altLang="fr-FR" sz="1600" dirty="0">
              <a:latin typeface="Times New Roman" panose="02020603050405020304" pitchFamily="18" charset="0"/>
            </a:endParaRPr>
          </a:p>
        </p:txBody>
      </p:sp>
      <p:grpSp>
        <p:nvGrpSpPr>
          <p:cNvPr id="8" name="Group 41">
            <a:extLst>
              <a:ext uri="{FF2B5EF4-FFF2-40B4-BE49-F238E27FC236}">
                <a16:creationId xmlns:a16="http://schemas.microsoft.com/office/drawing/2014/main" id="{DED67BDF-C5CD-471C-AE62-A68C77990E55}"/>
              </a:ext>
            </a:extLst>
          </p:cNvPr>
          <p:cNvGrpSpPr>
            <a:grpSpLocks/>
          </p:cNvGrpSpPr>
          <p:nvPr/>
        </p:nvGrpSpPr>
        <p:grpSpPr bwMode="auto">
          <a:xfrm>
            <a:off x="636984" y="1055712"/>
            <a:ext cx="1638300" cy="990600"/>
            <a:chOff x="336" y="528"/>
            <a:chExt cx="1032" cy="624"/>
          </a:xfrm>
        </p:grpSpPr>
        <p:sp>
          <p:nvSpPr>
            <p:cNvPr id="9" name="AutoShape 42">
              <a:extLst>
                <a:ext uri="{FF2B5EF4-FFF2-40B4-BE49-F238E27FC236}">
                  <a16:creationId xmlns:a16="http://schemas.microsoft.com/office/drawing/2014/main" id="{1FDE0B4C-4F17-45B5-868A-2BEF8CAB9A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4" y="348"/>
              <a:ext cx="624" cy="984"/>
            </a:xfrm>
            <a:prstGeom prst="triangle">
              <a:avLst>
                <a:gd name="adj" fmla="val 50000"/>
              </a:avLst>
            </a:prstGeom>
            <a:solidFill>
              <a:srgbClr val="C7FC1E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Text Box 43">
              <a:extLst>
                <a:ext uri="{FF2B5EF4-FFF2-40B4-BE49-F238E27FC236}">
                  <a16:creationId xmlns:a16="http://schemas.microsoft.com/office/drawing/2014/main" id="{92814891-4A9D-4DA5-9146-E57CD6291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715"/>
              <a:ext cx="11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0"/>
                </a:spcBef>
              </a:pPr>
              <a:endParaRPr lang="en-US" altLang="fr-FR" sz="2400" i="0"/>
            </a:p>
          </p:txBody>
        </p:sp>
      </p:grpSp>
      <p:sp>
        <p:nvSpPr>
          <p:cNvPr id="11" name="Text Box 44">
            <a:extLst>
              <a:ext uri="{FF2B5EF4-FFF2-40B4-BE49-F238E27FC236}">
                <a16:creationId xmlns:a16="http://schemas.microsoft.com/office/drawing/2014/main" id="{25B9E8F5-48CE-4965-9783-EB11C99F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84" y="1335112"/>
            <a:ext cx="86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000" i="0" dirty="0"/>
              <a:t>IMAGE</a:t>
            </a:r>
          </a:p>
        </p:txBody>
      </p:sp>
      <p:pic>
        <p:nvPicPr>
          <p:cNvPr id="12" name="Picture 46" descr="DEFAUT07">
            <a:extLst>
              <a:ext uri="{FF2B5EF4-FFF2-40B4-BE49-F238E27FC236}">
                <a16:creationId xmlns:a16="http://schemas.microsoft.com/office/drawing/2014/main" id="{CC700638-AE75-406D-A899-FFD0FC9C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8" y="1881393"/>
            <a:ext cx="6223776" cy="44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8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EDB76-26BF-4DF8-B619-45DD5EB8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5976"/>
          </a:xfrm>
        </p:spPr>
        <p:txBody>
          <a:bodyPr/>
          <a:lstStyle/>
          <a:p>
            <a:r>
              <a:rPr lang="fr-FR" sz="4000" b="1" dirty="0"/>
              <a:t>EXEMPLES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D80D76-AB55-42A6-93AA-7A3D48C9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45D3D7-4F88-4658-BFF5-6947131A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D909A47A-E6A3-41DA-AC74-B2A5052D36E0}" type="slidenum">
              <a:rPr lang="fr-FR" altLang="fr-FR" smtClean="0"/>
              <a:pPr/>
              <a:t>15</a:t>
            </a:fld>
            <a:r>
              <a:rPr lang="fr-FR" altLang="fr-FR"/>
              <a:t> -</a:t>
            </a:r>
          </a:p>
        </p:txBody>
      </p:sp>
      <p:sp>
        <p:nvSpPr>
          <p:cNvPr id="6" name="Text Box 1064">
            <a:extLst>
              <a:ext uri="{FF2B5EF4-FFF2-40B4-BE49-F238E27FC236}">
                <a16:creationId xmlns:a16="http://schemas.microsoft.com/office/drawing/2014/main" id="{F8667BE2-EC07-4BD9-B269-FB58F3CCB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720" y="990600"/>
            <a:ext cx="7315200" cy="579438"/>
          </a:xfrm>
          <a:prstGeom prst="rect">
            <a:avLst/>
          </a:prstGeom>
          <a:solidFill>
            <a:srgbClr val="C7F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b="0" i="0"/>
              <a:t>       </a:t>
            </a:r>
            <a:r>
              <a:rPr lang="fr-FR" altLang="fr-FR" sz="3200" i="0"/>
              <a:t> </a:t>
            </a:r>
            <a:r>
              <a:rPr lang="fr-FR" altLang="fr-FR" sz="2000"/>
              <a:t>DEPOT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grpSp>
        <p:nvGrpSpPr>
          <p:cNvPr id="7" name="Group 1065">
            <a:extLst>
              <a:ext uri="{FF2B5EF4-FFF2-40B4-BE49-F238E27FC236}">
                <a16:creationId xmlns:a16="http://schemas.microsoft.com/office/drawing/2014/main" id="{5215E750-E1E2-4679-AF05-784B515F0BEE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838200"/>
            <a:ext cx="1638300" cy="990600"/>
            <a:chOff x="336" y="528"/>
            <a:chExt cx="1032" cy="624"/>
          </a:xfrm>
        </p:grpSpPr>
        <p:sp>
          <p:nvSpPr>
            <p:cNvPr id="8" name="AutoShape 1066">
              <a:extLst>
                <a:ext uri="{FF2B5EF4-FFF2-40B4-BE49-F238E27FC236}">
                  <a16:creationId xmlns:a16="http://schemas.microsoft.com/office/drawing/2014/main" id="{8B8561F1-FD3E-46A5-A357-94282C984C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4" y="348"/>
              <a:ext cx="624" cy="984"/>
            </a:xfrm>
            <a:prstGeom prst="triangle">
              <a:avLst>
                <a:gd name="adj" fmla="val 50000"/>
              </a:avLst>
            </a:prstGeom>
            <a:solidFill>
              <a:srgbClr val="C7FC1E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Text Box 1067">
              <a:extLst>
                <a:ext uri="{FF2B5EF4-FFF2-40B4-BE49-F238E27FC236}">
                  <a16:creationId xmlns:a16="http://schemas.microsoft.com/office/drawing/2014/main" id="{E842CD6E-45DD-41AA-A3AE-DA3BA64EE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715"/>
              <a:ext cx="11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0"/>
                </a:spcBef>
              </a:pPr>
              <a:endParaRPr lang="en-US" altLang="fr-FR" sz="2400" i="0"/>
            </a:p>
          </p:txBody>
        </p:sp>
      </p:grpSp>
      <p:sp>
        <p:nvSpPr>
          <p:cNvPr id="10" name="Text Box 1068">
            <a:extLst>
              <a:ext uri="{FF2B5EF4-FFF2-40B4-BE49-F238E27FC236}">
                <a16:creationId xmlns:a16="http://schemas.microsoft.com/office/drawing/2014/main" id="{2ADC3884-D922-4F71-87EA-4F9A8A98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20" y="1117600"/>
            <a:ext cx="86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000" i="0" dirty="0"/>
              <a:t>IMAGE</a:t>
            </a:r>
          </a:p>
        </p:txBody>
      </p:sp>
      <p:pic>
        <p:nvPicPr>
          <p:cNvPr id="11" name="Picture 1070" descr="DEPOT04">
            <a:extLst>
              <a:ext uri="{FF2B5EF4-FFF2-40B4-BE49-F238E27FC236}">
                <a16:creationId xmlns:a16="http://schemas.microsoft.com/office/drawing/2014/main" id="{56C802E3-7C74-400F-A708-49AAA0D3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20" y="1590675"/>
            <a:ext cx="73152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9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2074D-714C-4B6A-B4EC-EA157163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221"/>
            <a:ext cx="8229600" cy="778098"/>
          </a:xfrm>
        </p:spPr>
        <p:txBody>
          <a:bodyPr/>
          <a:lstStyle/>
          <a:p>
            <a:r>
              <a:rPr lang="fr-FR" sz="4000" b="1" dirty="0"/>
              <a:t>PRINCIPE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2A3CDC-7DF2-4177-80ED-67E17DD3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BBDFE7-5510-4882-B063-A493C041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16</a:t>
            </a:fld>
            <a:r>
              <a:rPr lang="fr-FR" altLang="fr-FR"/>
              <a:t> -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D2EF041-E9FC-44FB-84C7-AFECEB529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763" y="3329260"/>
            <a:ext cx="1893467" cy="264688"/>
          </a:xfrm>
          <a:prstGeom prst="rect">
            <a:avLst/>
          </a:prstGeom>
          <a:noFill/>
          <a:ln w="28575">
            <a:solidFill>
              <a:srgbClr val="90877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 dirty="0"/>
              <a:t>Equipe de contrôle</a:t>
            </a:r>
            <a:endParaRPr lang="fr-FR" altLang="fr-FR" sz="1600" i="0" dirty="0">
              <a:latin typeface="Times New Roman" panose="02020603050405020304" pitchFamily="18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DA79736B-7475-4E9B-8047-89DBC5432DB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5654" y="1512962"/>
            <a:ext cx="685800" cy="1274068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Picture 7" descr="négatoscope">
            <a:extLst>
              <a:ext uri="{FF2B5EF4-FFF2-40B4-BE49-F238E27FC236}">
                <a16:creationId xmlns:a16="http://schemas.microsoft.com/office/drawing/2014/main" id="{638FA8D7-B187-4CDB-8759-6D8B46D9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1860"/>
            <a:ext cx="1447800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ymbolradioactif">
            <a:extLst>
              <a:ext uri="{FF2B5EF4-FFF2-40B4-BE49-F238E27FC236}">
                <a16:creationId xmlns:a16="http://schemas.microsoft.com/office/drawing/2014/main" id="{CC8A755C-2A37-4155-B066-489A3D71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8146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9">
            <a:extLst>
              <a:ext uri="{FF2B5EF4-FFF2-40B4-BE49-F238E27FC236}">
                <a16:creationId xmlns:a16="http://schemas.microsoft.com/office/drawing/2014/main" id="{C929931A-5246-41BA-97F0-810A9266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652860"/>
            <a:ext cx="1066800" cy="1066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Arc 10">
            <a:extLst>
              <a:ext uri="{FF2B5EF4-FFF2-40B4-BE49-F238E27FC236}">
                <a16:creationId xmlns:a16="http://schemas.microsoft.com/office/drawing/2014/main" id="{068D7A62-9306-4063-B3D4-6392446A7E01}"/>
              </a:ext>
            </a:extLst>
          </p:cNvPr>
          <p:cNvSpPr>
            <a:spLocks/>
          </p:cNvSpPr>
          <p:nvPr/>
        </p:nvSpPr>
        <p:spPr bwMode="auto">
          <a:xfrm rot="751086">
            <a:off x="6096000" y="1576660"/>
            <a:ext cx="685800" cy="1231900"/>
          </a:xfrm>
          <a:custGeom>
            <a:avLst/>
            <a:gdLst>
              <a:gd name="G0" fmla="+- 0 0 0"/>
              <a:gd name="G1" fmla="+- 21581 0 0"/>
              <a:gd name="G2" fmla="+- 21600 0 0"/>
              <a:gd name="T0" fmla="*/ 899 w 21600"/>
              <a:gd name="T1" fmla="*/ 0 h 38211"/>
              <a:gd name="T2" fmla="*/ 13784 w 21600"/>
              <a:gd name="T3" fmla="*/ 38211 h 38211"/>
              <a:gd name="T4" fmla="*/ 0 w 21600"/>
              <a:gd name="T5" fmla="*/ 21581 h 38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211" fill="none" extrusionOk="0">
                <a:moveTo>
                  <a:pt x="899" y="-1"/>
                </a:moveTo>
                <a:cubicBezTo>
                  <a:pt x="12468" y="481"/>
                  <a:pt x="21600" y="10001"/>
                  <a:pt x="21600" y="21581"/>
                </a:cubicBezTo>
                <a:cubicBezTo>
                  <a:pt x="21600" y="28011"/>
                  <a:pt x="18734" y="34107"/>
                  <a:pt x="13784" y="38211"/>
                </a:cubicBezTo>
              </a:path>
              <a:path w="21600" h="38211" stroke="0" extrusionOk="0">
                <a:moveTo>
                  <a:pt x="899" y="-1"/>
                </a:moveTo>
                <a:cubicBezTo>
                  <a:pt x="12468" y="481"/>
                  <a:pt x="21600" y="10001"/>
                  <a:pt x="21600" y="21581"/>
                </a:cubicBezTo>
                <a:cubicBezTo>
                  <a:pt x="21600" y="28011"/>
                  <a:pt x="18734" y="34107"/>
                  <a:pt x="13784" y="38211"/>
                </a:cubicBezTo>
                <a:lnTo>
                  <a:pt x="0" y="21581"/>
                </a:lnTo>
                <a:close/>
              </a:path>
            </a:pathLst>
          </a:custGeom>
          <a:noFill/>
          <a:ln w="57150">
            <a:solidFill>
              <a:srgbClr val="90877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D35390F5-9AF6-468B-A5D3-092FC7FAE61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195660"/>
            <a:ext cx="3124200" cy="1905000"/>
            <a:chOff x="2784" y="576"/>
            <a:chExt cx="1632" cy="1200"/>
          </a:xfrm>
        </p:grpSpPr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C5968FC7-A5EC-4C49-815B-23618E982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576"/>
              <a:ext cx="1632" cy="48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EFA347C9-7573-4EF4-BE54-A35B68575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296"/>
              <a:ext cx="1632" cy="48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0CB981C-E1E7-480A-9C5C-0023A9114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044"/>
              <a:ext cx="672" cy="9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07B88B9B-3772-4D22-9E7F-6CFE12AA8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6" y="1212"/>
              <a:ext cx="624" cy="4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9" name="Picture 16" descr="rayon gamma">
            <a:extLst>
              <a:ext uri="{FF2B5EF4-FFF2-40B4-BE49-F238E27FC236}">
                <a16:creationId xmlns:a16="http://schemas.microsoft.com/office/drawing/2014/main" id="{29C200D3-3C93-475B-8ADD-6F8E7B54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576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rayon gamma">
            <a:extLst>
              <a:ext uri="{FF2B5EF4-FFF2-40B4-BE49-F238E27FC236}">
                <a16:creationId xmlns:a16="http://schemas.microsoft.com/office/drawing/2014/main" id="{E8CB5344-250E-4A32-8FE7-9BE99859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3498"/>
            <a:ext cx="304800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rayon gamma">
            <a:extLst>
              <a:ext uri="{FF2B5EF4-FFF2-40B4-BE49-F238E27FC236}">
                <a16:creationId xmlns:a16="http://schemas.microsoft.com/office/drawing/2014/main" id="{5AFC6C97-3757-4F69-B5DE-EEF788B1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386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rayon gamma">
            <a:extLst>
              <a:ext uri="{FF2B5EF4-FFF2-40B4-BE49-F238E27FC236}">
                <a16:creationId xmlns:a16="http://schemas.microsoft.com/office/drawing/2014/main" id="{91870739-87EC-4B37-A9CC-6C60D9C6B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81423"/>
            <a:ext cx="304800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rayon gamma">
            <a:extLst>
              <a:ext uri="{FF2B5EF4-FFF2-40B4-BE49-F238E27FC236}">
                <a16:creationId xmlns:a16="http://schemas.microsoft.com/office/drawing/2014/main" id="{A8832BAF-8695-4307-84E9-BE1E06B9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052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rayon gamma">
            <a:extLst>
              <a:ext uri="{FF2B5EF4-FFF2-40B4-BE49-F238E27FC236}">
                <a16:creationId xmlns:a16="http://schemas.microsoft.com/office/drawing/2014/main" id="{5EE2CEB4-F863-499A-A89A-31509264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67223"/>
            <a:ext cx="304800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rayon gamma">
            <a:extLst>
              <a:ext uri="{FF2B5EF4-FFF2-40B4-BE49-F238E27FC236}">
                <a16:creationId xmlns:a16="http://schemas.microsoft.com/office/drawing/2014/main" id="{DBA6B26F-08E7-4697-A1A7-1A8489CB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100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rayon gamma">
            <a:extLst>
              <a:ext uri="{FF2B5EF4-FFF2-40B4-BE49-F238E27FC236}">
                <a16:creationId xmlns:a16="http://schemas.microsoft.com/office/drawing/2014/main" id="{43ED86D1-B7D8-4537-AB05-B06B29BE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43460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rayon gamma">
            <a:extLst>
              <a:ext uri="{FF2B5EF4-FFF2-40B4-BE49-F238E27FC236}">
                <a16:creationId xmlns:a16="http://schemas.microsoft.com/office/drawing/2014/main" id="{6B71E3ED-C052-4179-A940-1E6FCB0F5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48060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rayon gamma">
            <a:extLst>
              <a:ext uri="{FF2B5EF4-FFF2-40B4-BE49-F238E27FC236}">
                <a16:creationId xmlns:a16="http://schemas.microsoft.com/office/drawing/2014/main" id="{44A6DE5F-AA7E-4B46-8CDA-B626341B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38660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rayon gamma">
            <a:extLst>
              <a:ext uri="{FF2B5EF4-FFF2-40B4-BE49-F238E27FC236}">
                <a16:creationId xmlns:a16="http://schemas.microsoft.com/office/drawing/2014/main" id="{62DF4359-F06D-4800-A914-2AD4C55E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05260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" descr="rayon gamma">
            <a:extLst>
              <a:ext uri="{FF2B5EF4-FFF2-40B4-BE49-F238E27FC236}">
                <a16:creationId xmlns:a16="http://schemas.microsoft.com/office/drawing/2014/main" id="{C51F8E2E-07CB-4565-991F-9154C700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52860"/>
            <a:ext cx="228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28">
            <a:extLst>
              <a:ext uri="{FF2B5EF4-FFF2-40B4-BE49-F238E27FC236}">
                <a16:creationId xmlns:a16="http://schemas.microsoft.com/office/drawing/2014/main" id="{E16345CC-C53E-45C8-AED0-45FF5C9C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110060"/>
            <a:ext cx="990600" cy="152400"/>
          </a:xfrm>
          <a:prstGeom prst="leftRightArrow">
            <a:avLst>
              <a:gd name="adj1" fmla="val 50000"/>
              <a:gd name="adj2" fmla="val 95514"/>
            </a:avLst>
          </a:prstGeom>
          <a:solidFill>
            <a:srgbClr val="A7A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AutoShape 29">
            <a:extLst>
              <a:ext uri="{FF2B5EF4-FFF2-40B4-BE49-F238E27FC236}">
                <a16:creationId xmlns:a16="http://schemas.microsoft.com/office/drawing/2014/main" id="{319D88DE-872D-46DA-92A4-B2DA5A351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64346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A7A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AutoShape 30">
            <a:extLst>
              <a:ext uri="{FF2B5EF4-FFF2-40B4-BE49-F238E27FC236}">
                <a16:creationId xmlns:a16="http://schemas.microsoft.com/office/drawing/2014/main" id="{65F6291A-ECFE-497F-BE01-A2A12BE3E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25306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A7A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0AE15721-EFEA-45D4-A4AA-1A5CA4FAE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1544910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600" i="0"/>
              <a:t>projecteur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pic>
        <p:nvPicPr>
          <p:cNvPr id="35" name="Picture 32" descr="rayon gamma">
            <a:extLst>
              <a:ext uri="{FF2B5EF4-FFF2-40B4-BE49-F238E27FC236}">
                <a16:creationId xmlns:a16="http://schemas.microsoft.com/office/drawing/2014/main" id="{D157A5B8-97B1-47CD-BF4B-7A7EC355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86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3" descr="rayon gamma">
            <a:extLst>
              <a:ext uri="{FF2B5EF4-FFF2-40B4-BE49-F238E27FC236}">
                <a16:creationId xmlns:a16="http://schemas.microsoft.com/office/drawing/2014/main" id="{6EA3C6F7-F37E-497B-BDE9-0FF69EAE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14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 descr="rayon gamma">
            <a:extLst>
              <a:ext uri="{FF2B5EF4-FFF2-40B4-BE49-F238E27FC236}">
                <a16:creationId xmlns:a16="http://schemas.microsoft.com/office/drawing/2014/main" id="{EB940879-F015-4095-949E-4C0C397A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148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35">
            <a:extLst>
              <a:ext uri="{FF2B5EF4-FFF2-40B4-BE49-F238E27FC236}">
                <a16:creationId xmlns:a16="http://schemas.microsoft.com/office/drawing/2014/main" id="{F45B593E-C911-4D94-82E7-96ED0CBC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1981473"/>
            <a:ext cx="1273105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fr-FR" altLang="fr-FR" sz="1200" i="0" dirty="0"/>
              <a:t>Rayons</a:t>
            </a:r>
            <a:r>
              <a:rPr lang="fr-FR" altLang="fr-FR" sz="1600" i="0" dirty="0"/>
              <a:t> </a:t>
            </a:r>
            <a:r>
              <a:rPr lang="fr-FR" altLang="fr-FR" sz="1200" i="0" dirty="0"/>
              <a:t>gamma</a:t>
            </a:r>
            <a:endParaRPr lang="fr-FR" altLang="fr-FR" sz="1600" i="0" dirty="0">
              <a:latin typeface="Times New Roman" panose="02020603050405020304" pitchFamily="18" charset="0"/>
            </a:endParaRPr>
          </a:p>
        </p:txBody>
      </p:sp>
      <p:pic>
        <p:nvPicPr>
          <p:cNvPr id="39" name="Picture 36" descr="rayon gamma">
            <a:extLst>
              <a:ext uri="{FF2B5EF4-FFF2-40B4-BE49-F238E27FC236}">
                <a16:creationId xmlns:a16="http://schemas.microsoft.com/office/drawing/2014/main" id="{3803C4AD-6BAA-4B04-8313-0E5AEFD0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290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7" descr="rayon gamma">
            <a:extLst>
              <a:ext uri="{FF2B5EF4-FFF2-40B4-BE49-F238E27FC236}">
                <a16:creationId xmlns:a16="http://schemas.microsoft.com/office/drawing/2014/main" id="{A1BC1120-4BB3-4354-B9C8-F37B2A86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862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rayon gamma">
            <a:extLst>
              <a:ext uri="{FF2B5EF4-FFF2-40B4-BE49-F238E27FC236}">
                <a16:creationId xmlns:a16="http://schemas.microsoft.com/office/drawing/2014/main" id="{2D4906F8-5FA8-44E6-AD0B-2699E705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0698"/>
            <a:ext cx="304800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9" descr="rayon gamma">
            <a:extLst>
              <a:ext uri="{FF2B5EF4-FFF2-40B4-BE49-F238E27FC236}">
                <a16:creationId xmlns:a16="http://schemas.microsoft.com/office/drawing/2014/main" id="{249AA11D-B294-405A-9BEA-5EB8E151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0698"/>
            <a:ext cx="304800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0" descr="rayon gamma">
            <a:extLst>
              <a:ext uri="{FF2B5EF4-FFF2-40B4-BE49-F238E27FC236}">
                <a16:creationId xmlns:a16="http://schemas.microsoft.com/office/drawing/2014/main" id="{92823812-A467-4F96-9375-E4672AD7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576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1" descr="rayon gamma">
            <a:extLst>
              <a:ext uri="{FF2B5EF4-FFF2-40B4-BE49-F238E27FC236}">
                <a16:creationId xmlns:a16="http://schemas.microsoft.com/office/drawing/2014/main" id="{1B9ACD5C-6677-401C-878C-0A885EE2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05260"/>
            <a:ext cx="3048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42">
            <a:extLst>
              <a:ext uri="{FF2B5EF4-FFF2-40B4-BE49-F238E27FC236}">
                <a16:creationId xmlns:a16="http://schemas.microsoft.com/office/drawing/2014/main" id="{FAC2CC0B-B845-4EAF-9C14-8DC04072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3" y="1043260"/>
            <a:ext cx="14493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/>
              <a:t>Film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/>
              <a:t>photographique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126269DD-0838-4D74-9B58-F4060614C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3024460"/>
            <a:ext cx="1401762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/>
              <a:t>Laboratoire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/>
              <a:t>développement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id="{1A55F881-674C-445C-90A4-7B2AEF08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005660"/>
            <a:ext cx="12080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/>
              <a:t>négatoscope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sp>
        <p:nvSpPr>
          <p:cNvPr id="48" name="Text Box 45">
            <a:extLst>
              <a:ext uri="{FF2B5EF4-FFF2-40B4-BE49-F238E27FC236}">
                <a16:creationId xmlns:a16="http://schemas.microsoft.com/office/drawing/2014/main" id="{B1F1B505-737F-47CB-96BD-8DC0FEA522B3}"/>
              </a:ext>
            </a:extLst>
          </p:cNvPr>
          <p:cNvSpPr txBox="1">
            <a:spLocks noChangeArrowheads="1"/>
          </p:cNvSpPr>
          <p:nvPr/>
        </p:nvSpPr>
        <p:spPr bwMode="auto">
          <a:xfrm rot="202124">
            <a:off x="7620000" y="4015060"/>
            <a:ext cx="7286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>
                <a:solidFill>
                  <a:schemeClr val="bg1"/>
                </a:solidFill>
              </a:rPr>
              <a:t>négatif</a:t>
            </a:r>
            <a:endParaRPr lang="fr-FR" altLang="fr-FR" sz="1600" i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" name="Picture 46" descr="film photo">
            <a:extLst>
              <a:ext uri="{FF2B5EF4-FFF2-40B4-BE49-F238E27FC236}">
                <a16:creationId xmlns:a16="http://schemas.microsoft.com/office/drawing/2014/main" id="{8C7A92E7-983E-418A-BC6B-5AC952A2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00460"/>
            <a:ext cx="1023938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47">
            <a:extLst>
              <a:ext uri="{FF2B5EF4-FFF2-40B4-BE49-F238E27FC236}">
                <a16:creationId xmlns:a16="http://schemas.microsoft.com/office/drawing/2014/main" id="{8F0F5118-9925-4A32-9376-3002F3E0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377260"/>
            <a:ext cx="1766888" cy="437043"/>
          </a:xfrm>
          <a:prstGeom prst="rect">
            <a:avLst/>
          </a:prstGeom>
          <a:noFill/>
          <a:ln w="28575">
            <a:solidFill>
              <a:srgbClr val="90877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/>
              <a:t>Expert COFREND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pic>
        <p:nvPicPr>
          <p:cNvPr id="51" name="Picture 48" descr="expert">
            <a:extLst>
              <a:ext uri="{FF2B5EF4-FFF2-40B4-BE49-F238E27FC236}">
                <a16:creationId xmlns:a16="http://schemas.microsoft.com/office/drawing/2014/main" id="{D05F1E6A-9411-440D-905B-66EA48D50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6623"/>
            <a:ext cx="784225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9" descr="PV">
            <a:extLst>
              <a:ext uri="{FF2B5EF4-FFF2-40B4-BE49-F238E27FC236}">
                <a16:creationId xmlns:a16="http://schemas.microsoft.com/office/drawing/2014/main" id="{60208A1A-A61F-41FB-BBA0-E274F417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53260"/>
            <a:ext cx="116205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utoShape 50">
            <a:extLst>
              <a:ext uri="{FF2B5EF4-FFF2-40B4-BE49-F238E27FC236}">
                <a16:creationId xmlns:a16="http://schemas.microsoft.com/office/drawing/2014/main" id="{E3DB673C-C7B8-44B6-9464-7BB39908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234260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908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AutoShape 51">
            <a:extLst>
              <a:ext uri="{FF2B5EF4-FFF2-40B4-BE49-F238E27FC236}">
                <a16:creationId xmlns:a16="http://schemas.microsoft.com/office/drawing/2014/main" id="{F0ACA2DB-377F-48BD-94A4-59731A523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234260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908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Text Box 52">
            <a:extLst>
              <a:ext uri="{FF2B5EF4-FFF2-40B4-BE49-F238E27FC236}">
                <a16:creationId xmlns:a16="http://schemas.microsoft.com/office/drawing/2014/main" id="{0FC986A9-E67C-4E24-A9CF-8DA4C363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5462860"/>
            <a:ext cx="2556594" cy="437043"/>
          </a:xfrm>
          <a:prstGeom prst="rect">
            <a:avLst/>
          </a:prstGeom>
          <a:noFill/>
          <a:ln w="28575">
            <a:solidFill>
              <a:srgbClr val="90877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/>
              <a:t>Entreprise de maintenance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pic>
        <p:nvPicPr>
          <p:cNvPr id="56" name="Picture 53" descr="usine2">
            <a:extLst>
              <a:ext uri="{FF2B5EF4-FFF2-40B4-BE49-F238E27FC236}">
                <a16:creationId xmlns:a16="http://schemas.microsoft.com/office/drawing/2014/main" id="{710CA357-4139-46B4-BDC4-9123E62A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11910"/>
            <a:ext cx="1828800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4">
            <a:extLst>
              <a:ext uri="{FF2B5EF4-FFF2-40B4-BE49-F238E27FC236}">
                <a16:creationId xmlns:a16="http://schemas.microsoft.com/office/drawing/2014/main" id="{6782FABD-491F-45AB-9D94-05C56DA06BC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043260"/>
            <a:ext cx="1371600" cy="2319338"/>
            <a:chOff x="1200" y="480"/>
            <a:chExt cx="864" cy="1461"/>
          </a:xfrm>
        </p:grpSpPr>
        <p:pic>
          <p:nvPicPr>
            <p:cNvPr id="58" name="Picture 55" descr="opérateur">
              <a:extLst>
                <a:ext uri="{FF2B5EF4-FFF2-40B4-BE49-F238E27FC236}">
                  <a16:creationId xmlns:a16="http://schemas.microsoft.com/office/drawing/2014/main" id="{FE1C4128-4ADD-4932-B3C8-2CF109E2C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480"/>
              <a:ext cx="848" cy="1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Group 56">
              <a:extLst>
                <a:ext uri="{FF2B5EF4-FFF2-40B4-BE49-F238E27FC236}">
                  <a16:creationId xmlns:a16="http://schemas.microsoft.com/office/drawing/2014/main" id="{C086DEAA-477E-4AAE-B5C1-8F63442AE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200"/>
              <a:ext cx="192" cy="144"/>
              <a:chOff x="1872" y="1200"/>
              <a:chExt cx="192" cy="144"/>
            </a:xfrm>
          </p:grpSpPr>
          <p:sp>
            <p:nvSpPr>
              <p:cNvPr id="60" name="Rectangle 57">
                <a:extLst>
                  <a:ext uri="{FF2B5EF4-FFF2-40B4-BE49-F238E27FC236}">
                    <a16:creationId xmlns:a16="http://schemas.microsoft.com/office/drawing/2014/main" id="{73D10927-C8F9-4AAD-A229-0782F482D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00"/>
                <a:ext cx="4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" name="Rectangle 58">
                <a:extLst>
                  <a:ext uri="{FF2B5EF4-FFF2-40B4-BE49-F238E27FC236}">
                    <a16:creationId xmlns:a16="http://schemas.microsoft.com/office/drawing/2014/main" id="{103378A6-2025-4DEE-ABFC-32F2CBDF1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248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62" name="Text Box 59">
            <a:extLst>
              <a:ext uri="{FF2B5EF4-FFF2-40B4-BE49-F238E27FC236}">
                <a16:creationId xmlns:a16="http://schemas.microsoft.com/office/drawing/2014/main" id="{D41CBE25-4FE8-4B8D-9C38-FBD1C23A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84785"/>
            <a:ext cx="12827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/>
              <a:t>Pièce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1600" i="0"/>
              <a:t>radiographiée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sp>
        <p:nvSpPr>
          <p:cNvPr id="63" name="Line 60">
            <a:extLst>
              <a:ext uri="{FF2B5EF4-FFF2-40B4-BE49-F238E27FC236}">
                <a16:creationId xmlns:a16="http://schemas.microsoft.com/office/drawing/2014/main" id="{6AD41DF6-C81D-4A3B-8F8B-A8CEC5B0E1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71966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72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05560-AE91-46DE-B894-EB06DAA8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7376" y="63093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Formation </a:t>
            </a:r>
            <a:r>
              <a:rPr lang="fr-FR" dirty="0" err="1"/>
              <a:t>HI-La</a:t>
            </a:r>
            <a:r>
              <a:rPr lang="fr-FR" dirty="0"/>
              <a:t> radioprotection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72CAED-03AA-41EA-A69A-2E896C47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56376" y="5851278"/>
            <a:ext cx="2133600" cy="365125"/>
          </a:xfrm>
        </p:spPr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17</a:t>
            </a:fld>
            <a:r>
              <a:rPr lang="fr-FR" altLang="fr-FR"/>
              <a:t> -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3741BC-7ECD-4F06-A013-664E48553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76" y="1399928"/>
            <a:ext cx="6705600" cy="762000"/>
          </a:xfrm>
          <a:prstGeom prst="rect">
            <a:avLst/>
          </a:prstGeom>
          <a:noFill/>
          <a:ln w="28575">
            <a:solidFill>
              <a:srgbClr val="6285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6132B1E-49B2-4957-B36D-E476560E6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76" y="485528"/>
            <a:ext cx="7010400" cy="579438"/>
          </a:xfrm>
          <a:prstGeom prst="rect">
            <a:avLst/>
          </a:prstGeom>
          <a:solidFill>
            <a:srgbClr val="C7F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b="0" i="0"/>
              <a:t>       de l’ </a:t>
            </a:r>
            <a:r>
              <a:rPr lang="fr-FR" altLang="fr-FR" sz="3200" i="0"/>
              <a:t>Équipe de contrôle</a:t>
            </a:r>
            <a:endParaRPr lang="fr-FR" altLang="fr-FR" sz="3200" i="0">
              <a:latin typeface="Times New Roman" panose="02020603050405020304" pitchFamily="18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D6B79328-65D0-4336-AE47-0941EB841E9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8526" y="47378"/>
            <a:ext cx="990600" cy="1562100"/>
          </a:xfrm>
          <a:prstGeom prst="triangle">
            <a:avLst>
              <a:gd name="adj" fmla="val 50000"/>
            </a:avLst>
          </a:prstGeom>
          <a:solidFill>
            <a:srgbClr val="C7FC1E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FE23C63A-0FCD-45EF-8F11-D567EFCD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01" y="637928"/>
            <a:ext cx="128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/>
              <a:t>Constitution</a:t>
            </a:r>
          </a:p>
        </p:txBody>
      </p:sp>
      <p:pic>
        <p:nvPicPr>
          <p:cNvPr id="13" name="Picture 11" descr="assistant">
            <a:extLst>
              <a:ext uri="{FF2B5EF4-FFF2-40B4-BE49-F238E27FC236}">
                <a16:creationId xmlns:a16="http://schemas.microsoft.com/office/drawing/2014/main" id="{05F264E8-7AC5-4556-9CCB-EE331ADF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4" y="2446091"/>
            <a:ext cx="1262062" cy="34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40FA0BEC-BBDF-41B7-89B5-7F6CA71C9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76" y="1552328"/>
            <a:ext cx="257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 dirty="0"/>
              <a:t>Opérateur de tirs</a:t>
            </a:r>
            <a:endParaRPr lang="fr-FR" altLang="fr-FR" sz="2000" i="0" dirty="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06D5ED87-5667-47E8-8BF4-4F5D9A0F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64" y="1552328"/>
            <a:ext cx="194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 dirty="0"/>
              <a:t>Aide opérateur</a:t>
            </a:r>
            <a:endParaRPr lang="fr-FR" altLang="fr-FR" sz="2000" i="0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AD21B64F-72D8-4138-908C-4D6584F31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76" y="1552328"/>
            <a:ext cx="2455168" cy="457200"/>
          </a:xfrm>
          <a:prstGeom prst="rect">
            <a:avLst/>
          </a:prstGeom>
          <a:noFill/>
          <a:ln w="28575">
            <a:solidFill>
              <a:srgbClr val="6285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08A070BC-2CEA-4E62-8655-85C4B398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76" y="1323728"/>
            <a:ext cx="58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5400" i="0">
                <a:solidFill>
                  <a:srgbClr val="6285B4"/>
                </a:solidFill>
                <a:latin typeface="Arial" panose="020B0604020202020204" pitchFamily="34" charset="0"/>
              </a:rPr>
              <a:t>+</a:t>
            </a:r>
            <a:endParaRPr lang="fr-FR" altLang="fr-FR" sz="5400" i="0">
              <a:latin typeface="Times New Roman" panose="02020603050405020304" pitchFamily="18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D767A9AD-F127-4657-9846-E6E27C9E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08" y="2444204"/>
            <a:ext cx="1735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/>
              <a:t>Carte de CAMARI</a:t>
            </a:r>
            <a:endParaRPr lang="fr-FR" altLang="fr-FR" sz="2000" i="0"/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E323D1A-568E-4805-B293-7650F3C3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08" y="2955379"/>
            <a:ext cx="2382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/>
              <a:t>Carte de SUIVI MÉDICAL</a:t>
            </a:r>
            <a:endParaRPr lang="fr-FR" altLang="fr-FR" sz="2000" i="0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659A2D85-3ACE-4AFF-9F4D-B7F21018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08" y="3468142"/>
            <a:ext cx="197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/>
              <a:t>DOSIFILM nominatif</a:t>
            </a:r>
            <a:endParaRPr lang="fr-FR" altLang="fr-FR" sz="2000" i="0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4925E5E-00E9-42F0-A965-4C99DD09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08" y="3980904"/>
            <a:ext cx="2466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82800" bIns="82800">
            <a:spAutoFit/>
          </a:bodyPr>
          <a:lstStyle/>
          <a:p>
            <a:pPr>
              <a:lnSpc>
                <a:spcPts val="2200"/>
              </a:lnSpc>
              <a:spcBef>
                <a:spcPct val="0"/>
              </a:spcBef>
            </a:pPr>
            <a:r>
              <a:rPr lang="fr-FR" altLang="fr-FR" sz="1800" i="0"/>
              <a:t>DOSIMÈTRE électronique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D4C4C8BD-CCB8-4360-944C-3FC994FC1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08" y="5049292"/>
            <a:ext cx="143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/>
              <a:t>RADIAMÈTRE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E1780A5B-DC74-4526-941C-17DDC253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08" y="5568404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/>
              <a:t>CONSIGNES </a:t>
            </a:r>
            <a:endParaRPr lang="fr-FR" altLang="fr-FR" sz="2000" i="0"/>
          </a:p>
        </p:txBody>
      </p:sp>
      <p:sp>
        <p:nvSpPr>
          <p:cNvPr id="24" name="Arc 22">
            <a:extLst>
              <a:ext uri="{FF2B5EF4-FFF2-40B4-BE49-F238E27FC236}">
                <a16:creationId xmlns:a16="http://schemas.microsoft.com/office/drawing/2014/main" id="{2092A28C-88B9-42F5-86FD-505100D0A406}"/>
              </a:ext>
            </a:extLst>
          </p:cNvPr>
          <p:cNvSpPr>
            <a:spLocks/>
          </p:cNvSpPr>
          <p:nvPr/>
        </p:nvSpPr>
        <p:spPr bwMode="auto">
          <a:xfrm rot="20586453">
            <a:off x="7897864" y="841128"/>
            <a:ext cx="390525" cy="6969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4485"/>
              <a:gd name="T2" fmla="*/ 17336 w 21600"/>
              <a:gd name="T3" fmla="*/ 34485 h 34485"/>
              <a:gd name="T4" fmla="*/ 0 w 21600"/>
              <a:gd name="T5" fmla="*/ 21600 h 34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4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241"/>
                  <a:pt x="20104" y="30759"/>
                  <a:pt x="17335" y="34484"/>
                </a:cubicBezTo>
              </a:path>
              <a:path w="21600" h="344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241"/>
                  <a:pt x="20104" y="30759"/>
                  <a:pt x="17335" y="3448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285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Arc 23">
            <a:extLst>
              <a:ext uri="{FF2B5EF4-FFF2-40B4-BE49-F238E27FC236}">
                <a16:creationId xmlns:a16="http://schemas.microsoft.com/office/drawing/2014/main" id="{6508D1EA-B6CA-4693-8028-E35904C8C55E}"/>
              </a:ext>
            </a:extLst>
          </p:cNvPr>
          <p:cNvSpPr>
            <a:spLocks/>
          </p:cNvSpPr>
          <p:nvPr/>
        </p:nvSpPr>
        <p:spPr bwMode="auto">
          <a:xfrm rot="2081609">
            <a:off x="7680376" y="1098303"/>
            <a:ext cx="428625" cy="457200"/>
          </a:xfrm>
          <a:custGeom>
            <a:avLst/>
            <a:gdLst>
              <a:gd name="G0" fmla="+- 14214 0 0"/>
              <a:gd name="G1" fmla="+- 21600 0 0"/>
              <a:gd name="G2" fmla="+- 21600 0 0"/>
              <a:gd name="T0" fmla="*/ 0 w 29169"/>
              <a:gd name="T1" fmla="*/ 5336 h 21600"/>
              <a:gd name="T2" fmla="*/ 29169 w 29169"/>
              <a:gd name="T3" fmla="*/ 6014 h 21600"/>
              <a:gd name="T4" fmla="*/ 14214 w 2916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169" h="21600" fill="none" extrusionOk="0">
                <a:moveTo>
                  <a:pt x="-1" y="5335"/>
                </a:moveTo>
                <a:cubicBezTo>
                  <a:pt x="3936" y="1895"/>
                  <a:pt x="8986" y="0"/>
                  <a:pt x="14214" y="0"/>
                </a:cubicBezTo>
                <a:cubicBezTo>
                  <a:pt x="19788" y="0"/>
                  <a:pt x="25146" y="2154"/>
                  <a:pt x="29168" y="6014"/>
                </a:cubicBezTo>
              </a:path>
              <a:path w="29169" h="21600" stroke="0" extrusionOk="0">
                <a:moveTo>
                  <a:pt x="-1" y="5335"/>
                </a:moveTo>
                <a:cubicBezTo>
                  <a:pt x="3936" y="1895"/>
                  <a:pt x="8986" y="0"/>
                  <a:pt x="14214" y="0"/>
                </a:cubicBezTo>
                <a:cubicBezTo>
                  <a:pt x="19788" y="0"/>
                  <a:pt x="25146" y="2154"/>
                  <a:pt x="29168" y="6014"/>
                </a:cubicBezTo>
                <a:lnTo>
                  <a:pt x="14214" y="21600"/>
                </a:lnTo>
                <a:close/>
              </a:path>
            </a:pathLst>
          </a:custGeom>
          <a:noFill/>
          <a:ln w="28575">
            <a:solidFill>
              <a:srgbClr val="6285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rc 24">
            <a:extLst>
              <a:ext uri="{FF2B5EF4-FFF2-40B4-BE49-F238E27FC236}">
                <a16:creationId xmlns:a16="http://schemas.microsoft.com/office/drawing/2014/main" id="{2745C832-FF26-4098-AC54-354328B541B4}"/>
              </a:ext>
            </a:extLst>
          </p:cNvPr>
          <p:cNvSpPr>
            <a:spLocks/>
          </p:cNvSpPr>
          <p:nvPr/>
        </p:nvSpPr>
        <p:spPr bwMode="auto">
          <a:xfrm rot="20058761">
            <a:off x="7881989" y="644278"/>
            <a:ext cx="533400" cy="854075"/>
          </a:xfrm>
          <a:custGeom>
            <a:avLst/>
            <a:gdLst>
              <a:gd name="G0" fmla="+- 0 0 0"/>
              <a:gd name="G1" fmla="+- 20727 0 0"/>
              <a:gd name="G2" fmla="+- 21600 0 0"/>
              <a:gd name="T0" fmla="*/ 6079 w 21600"/>
              <a:gd name="T1" fmla="*/ 0 h 31897"/>
              <a:gd name="T2" fmla="*/ 18488 w 21600"/>
              <a:gd name="T3" fmla="*/ 31897 h 31897"/>
              <a:gd name="T4" fmla="*/ 0 w 21600"/>
              <a:gd name="T5" fmla="*/ 20727 h 3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897" fill="none" extrusionOk="0">
                <a:moveTo>
                  <a:pt x="6078" y="0"/>
                </a:moveTo>
                <a:cubicBezTo>
                  <a:pt x="15279" y="2698"/>
                  <a:pt x="21600" y="11138"/>
                  <a:pt x="21600" y="20727"/>
                </a:cubicBezTo>
                <a:cubicBezTo>
                  <a:pt x="21600" y="24664"/>
                  <a:pt x="20523" y="28526"/>
                  <a:pt x="18487" y="31896"/>
                </a:cubicBezTo>
              </a:path>
              <a:path w="21600" h="31897" stroke="0" extrusionOk="0">
                <a:moveTo>
                  <a:pt x="6078" y="0"/>
                </a:moveTo>
                <a:cubicBezTo>
                  <a:pt x="15279" y="2698"/>
                  <a:pt x="21600" y="11138"/>
                  <a:pt x="21600" y="20727"/>
                </a:cubicBezTo>
                <a:cubicBezTo>
                  <a:pt x="21600" y="24664"/>
                  <a:pt x="20523" y="28526"/>
                  <a:pt x="18487" y="31896"/>
                </a:cubicBezTo>
                <a:lnTo>
                  <a:pt x="0" y="20727"/>
                </a:lnTo>
                <a:close/>
              </a:path>
            </a:pathLst>
          </a:custGeom>
          <a:noFill/>
          <a:ln w="28575">
            <a:solidFill>
              <a:srgbClr val="6285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7" name="Picture 25" descr="portable">
            <a:extLst>
              <a:ext uri="{FF2B5EF4-FFF2-40B4-BE49-F238E27FC236}">
                <a16:creationId xmlns:a16="http://schemas.microsoft.com/office/drawing/2014/main" id="{A80BBB00-A93A-4F98-813D-801EFC2F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76" y="1242766"/>
            <a:ext cx="512763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Graphique 1">
            <a:extLst>
              <a:ext uri="{FF2B5EF4-FFF2-40B4-BE49-F238E27FC236}">
                <a16:creationId xmlns:a16="http://schemas.microsoft.com/office/drawing/2014/main" id="{A358D60E-B999-4DDE-B459-30557207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44" y="2672804"/>
            <a:ext cx="4333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consignes">
            <a:extLst>
              <a:ext uri="{FF2B5EF4-FFF2-40B4-BE49-F238E27FC236}">
                <a16:creationId xmlns:a16="http://schemas.microsoft.com/office/drawing/2014/main" id="{08BA7C92-7659-4AC3-AB5E-E5770A47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36" y="5339804"/>
            <a:ext cx="5969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9" descr="dosifilm">
            <a:extLst>
              <a:ext uri="{FF2B5EF4-FFF2-40B4-BE49-F238E27FC236}">
                <a16:creationId xmlns:a16="http://schemas.microsoft.com/office/drawing/2014/main" id="{3D9408B3-BD13-4590-9418-17B27763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34804"/>
            <a:ext cx="53340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radiamètre">
            <a:extLst>
              <a:ext uri="{FF2B5EF4-FFF2-40B4-BE49-F238E27FC236}">
                <a16:creationId xmlns:a16="http://schemas.microsoft.com/office/drawing/2014/main" id="{20AA3D78-2A3B-472D-9C22-CB5661F4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06404"/>
            <a:ext cx="4937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1" descr="dosi-mètre">
            <a:extLst>
              <a:ext uri="{FF2B5EF4-FFF2-40B4-BE49-F238E27FC236}">
                <a16:creationId xmlns:a16="http://schemas.microsoft.com/office/drawing/2014/main" id="{00A0861D-ECBD-4682-8D70-7C88CB1C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68" y="3892004"/>
            <a:ext cx="738188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2" descr="camari">
            <a:extLst>
              <a:ext uri="{FF2B5EF4-FFF2-40B4-BE49-F238E27FC236}">
                <a16:creationId xmlns:a16="http://schemas.microsoft.com/office/drawing/2014/main" id="{DD2B2DAF-07D0-4056-A889-AAFFF22EA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08" y="2291804"/>
            <a:ext cx="5381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3">
            <a:extLst>
              <a:ext uri="{FF2B5EF4-FFF2-40B4-BE49-F238E27FC236}">
                <a16:creationId xmlns:a16="http://schemas.microsoft.com/office/drawing/2014/main" id="{C16A5083-FCD6-44B5-89FA-928FF5E7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208" y="1552328"/>
            <a:ext cx="2709168" cy="457200"/>
          </a:xfrm>
          <a:prstGeom prst="rect">
            <a:avLst/>
          </a:prstGeom>
          <a:noFill/>
          <a:ln w="28575">
            <a:solidFill>
              <a:srgbClr val="6285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6" name="Picture 34" descr="dosifilm">
            <a:extLst>
              <a:ext uri="{FF2B5EF4-FFF2-40B4-BE49-F238E27FC236}">
                <a16:creationId xmlns:a16="http://schemas.microsoft.com/office/drawing/2014/main" id="{EA27BDA8-9F3E-4573-9A67-E8B560DF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76" y="3228728"/>
            <a:ext cx="174625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5" descr="dosifilm">
            <a:extLst>
              <a:ext uri="{FF2B5EF4-FFF2-40B4-BE49-F238E27FC236}">
                <a16:creationId xmlns:a16="http://schemas.microsoft.com/office/drawing/2014/main" id="{781EBEDD-9F77-436D-9E37-DB02D6E4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76" y="3304928"/>
            <a:ext cx="174625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6" descr="dosi-mètre">
            <a:extLst>
              <a:ext uri="{FF2B5EF4-FFF2-40B4-BE49-F238E27FC236}">
                <a16:creationId xmlns:a16="http://schemas.microsoft.com/office/drawing/2014/main" id="{AEC7CC60-3C13-4B25-9C9C-40EE61D8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76" y="3228728"/>
            <a:ext cx="2000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7" descr="dosi-mètre">
            <a:extLst>
              <a:ext uri="{FF2B5EF4-FFF2-40B4-BE49-F238E27FC236}">
                <a16:creationId xmlns:a16="http://schemas.microsoft.com/office/drawing/2014/main" id="{197FCE53-D4AB-416E-B113-DAA9D89C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76" y="3304928"/>
            <a:ext cx="2000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8">
            <a:extLst>
              <a:ext uri="{FF2B5EF4-FFF2-40B4-BE49-F238E27FC236}">
                <a16:creationId xmlns:a16="http://schemas.microsoft.com/office/drawing/2014/main" id="{FDA1D99A-887F-4139-9343-5A1E19ACEC31}"/>
              </a:ext>
            </a:extLst>
          </p:cNvPr>
          <p:cNvGrpSpPr>
            <a:grpSpLocks/>
          </p:cNvGrpSpPr>
          <p:nvPr/>
        </p:nvGrpSpPr>
        <p:grpSpPr bwMode="auto">
          <a:xfrm>
            <a:off x="746176" y="2085728"/>
            <a:ext cx="2057400" cy="3425825"/>
            <a:chOff x="720" y="1632"/>
            <a:chExt cx="1296" cy="2158"/>
          </a:xfrm>
        </p:grpSpPr>
        <p:pic>
          <p:nvPicPr>
            <p:cNvPr id="41" name="Picture 39" descr="opérateur2">
              <a:extLst>
                <a:ext uri="{FF2B5EF4-FFF2-40B4-BE49-F238E27FC236}">
                  <a16:creationId xmlns:a16="http://schemas.microsoft.com/office/drawing/2014/main" id="{E2A07932-7DEF-4E86-A981-9CFC85F83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632"/>
              <a:ext cx="1252" cy="2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C50A0FEE-D68A-4657-A427-D0E0C7F2E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688"/>
              <a:ext cx="9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42823D12-8870-4B86-BE80-6C7168F16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84"/>
              <a:ext cx="28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44" name="Picture 42" descr="dosi-mètre">
            <a:extLst>
              <a:ext uri="{FF2B5EF4-FFF2-40B4-BE49-F238E27FC236}">
                <a16:creationId xmlns:a16="http://schemas.microsoft.com/office/drawing/2014/main" id="{F07AF22A-3B8F-4246-86D2-94EA855A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39" y="2952503"/>
            <a:ext cx="2000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3" descr="dosifilm">
            <a:extLst>
              <a:ext uri="{FF2B5EF4-FFF2-40B4-BE49-F238E27FC236}">
                <a16:creationId xmlns:a16="http://schemas.microsoft.com/office/drawing/2014/main" id="{93C40288-325B-4CEE-9442-79719D98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14" y="3233491"/>
            <a:ext cx="217487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4">
            <a:extLst>
              <a:ext uri="{FF2B5EF4-FFF2-40B4-BE49-F238E27FC236}">
                <a16:creationId xmlns:a16="http://schemas.microsoft.com/office/drawing/2014/main" id="{4F6560B9-98FD-4206-9872-141620A4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208" y="4577804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800" i="0">
                <a:solidFill>
                  <a:srgbClr val="3366CC"/>
                </a:solidFill>
              </a:rPr>
              <a:t>POUR L’ÉQUIPE :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750" name="SpinButton1" r:id="rId2" imgW="914400" imgH="6553080"/>
        </mc:Choice>
        <mc:Fallback>
          <p:control name="SpinButton1" r:id="rId2" imgW="914400" imgH="6553080">
            <p:pic>
              <p:nvPicPr>
                <p:cNvPr id="47" name="SpinButton1">
                  <a:extLst>
                    <a:ext uri="{FF2B5EF4-FFF2-40B4-BE49-F238E27FC236}">
                      <a16:creationId xmlns:a16="http://schemas.microsoft.com/office/drawing/2014/main" id="{D84145F5-BDCF-4E86-B2AD-13A53A5B48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-8245424" y="-6220072"/>
                  <a:ext cx="914400" cy="6553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0539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C2B16-AB45-40F1-B781-439F940A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425"/>
          </a:xfrm>
        </p:spPr>
        <p:txBody>
          <a:bodyPr/>
          <a:lstStyle/>
          <a:p>
            <a:r>
              <a:rPr lang="fr-FR" sz="4000" b="1" dirty="0"/>
              <a:t>DESCRIPTION GENERALE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D2B1D3-4DA7-4AEC-9A58-B4730D7E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719DB2-D04B-4FA7-A944-6D1D64AC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18</a:t>
            </a:fld>
            <a:r>
              <a:rPr lang="fr-FR" altLang="fr-FR"/>
              <a:t> -</a:t>
            </a:r>
          </a:p>
        </p:txBody>
      </p:sp>
      <p:pic>
        <p:nvPicPr>
          <p:cNvPr id="6" name="Picture 1027" descr="mécanisme">
            <a:extLst>
              <a:ext uri="{FF2B5EF4-FFF2-40B4-BE49-F238E27FC236}">
                <a16:creationId xmlns:a16="http://schemas.microsoft.com/office/drawing/2014/main" id="{CEA77151-78FC-4463-A294-8B7F2764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1" y="2433464"/>
            <a:ext cx="7208837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29">
            <a:extLst>
              <a:ext uri="{FF2B5EF4-FFF2-40B4-BE49-F238E27FC236}">
                <a16:creationId xmlns:a16="http://schemas.microsoft.com/office/drawing/2014/main" id="{B014B72E-4D55-4A34-8496-619D2BD11A7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5478" y="1269826"/>
            <a:ext cx="990600" cy="15621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1030">
            <a:extLst>
              <a:ext uri="{FF2B5EF4-FFF2-40B4-BE49-F238E27FC236}">
                <a16:creationId xmlns:a16="http://schemas.microsoft.com/office/drawing/2014/main" id="{4D00F94A-C100-4F7C-AC28-83CAFDCF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19101"/>
            <a:ext cx="12684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altLang="fr-FR" sz="1800" i="0" dirty="0"/>
              <a:t>Description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altLang="fr-FR" sz="1800" i="0" dirty="0"/>
              <a:t>générale</a:t>
            </a:r>
          </a:p>
        </p:txBody>
      </p:sp>
      <p:sp>
        <p:nvSpPr>
          <p:cNvPr id="9" name="Text Box 1031">
            <a:extLst>
              <a:ext uri="{FF2B5EF4-FFF2-40B4-BE49-F238E27FC236}">
                <a16:creationId xmlns:a16="http://schemas.microsoft.com/office/drawing/2014/main" id="{27E69A1B-B8DA-4AE0-9621-FDEDC18C5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328" y="2546176"/>
            <a:ext cx="13462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i="0"/>
              <a:t>Manivelle de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i="0"/>
              <a:t>télécommande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i="0"/>
              <a:t>manuelle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sp>
        <p:nvSpPr>
          <p:cNvPr id="10" name="Text Box 1032">
            <a:extLst>
              <a:ext uri="{FF2B5EF4-FFF2-40B4-BE49-F238E27FC236}">
                <a16:creationId xmlns:a16="http://schemas.microsoft.com/office/drawing/2014/main" id="{C83470FE-ED32-4704-A47C-87124146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6021288"/>
            <a:ext cx="3660303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i="0" dirty="0"/>
              <a:t>Projecteur de gammagraphie </a:t>
            </a:r>
          </a:p>
        </p:txBody>
      </p:sp>
      <p:sp>
        <p:nvSpPr>
          <p:cNvPr id="11" name="Text Box 1033">
            <a:extLst>
              <a:ext uri="{FF2B5EF4-FFF2-40B4-BE49-F238E27FC236}">
                <a16:creationId xmlns:a16="http://schemas.microsoft.com/office/drawing/2014/main" id="{3094C54F-5D1A-44A1-8CAF-D4E1EB6B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528" y="2944639"/>
            <a:ext cx="14668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i="0"/>
              <a:t>Gaine d’éjection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sp>
        <p:nvSpPr>
          <p:cNvPr id="12" name="Text Box 1034">
            <a:extLst>
              <a:ext uri="{FF2B5EF4-FFF2-40B4-BE49-F238E27FC236}">
                <a16:creationId xmlns:a16="http://schemas.microsoft.com/office/drawing/2014/main" id="{C7A4F682-DA34-49F4-943A-7759CAF0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528" y="3689176"/>
            <a:ext cx="1319213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i="0"/>
              <a:t>Dispositif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i="0"/>
              <a:t>d’irradiation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i="0"/>
              <a:t>ou collimateur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sp>
        <p:nvSpPr>
          <p:cNvPr id="13" name="Text Box 1035">
            <a:extLst>
              <a:ext uri="{FF2B5EF4-FFF2-40B4-BE49-F238E27FC236}">
                <a16:creationId xmlns:a16="http://schemas.microsoft.com/office/drawing/2014/main" id="{5B8A1250-54FA-43E8-AE13-D3C8E35F4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241" y="1936576"/>
            <a:ext cx="12001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i="0">
                <a:solidFill>
                  <a:srgbClr val="FF0000"/>
                </a:solidFill>
              </a:rPr>
              <a:t>Porte source</a:t>
            </a:r>
            <a:endParaRPr lang="fr-FR" altLang="fr-FR" sz="1600" i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036">
            <a:extLst>
              <a:ext uri="{FF2B5EF4-FFF2-40B4-BE49-F238E27FC236}">
                <a16:creationId xmlns:a16="http://schemas.microsoft.com/office/drawing/2014/main" id="{5B65402E-45BE-476B-83A3-9FED94D8D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128" y="4374976"/>
            <a:ext cx="8032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i="0"/>
              <a:t>support</a:t>
            </a:r>
            <a:endParaRPr lang="fr-FR" altLang="fr-FR" sz="1600" i="0">
              <a:latin typeface="Times New Roman" panose="02020603050405020304" pitchFamily="18" charset="0"/>
            </a:endParaRPr>
          </a:p>
        </p:txBody>
      </p:sp>
      <p:sp>
        <p:nvSpPr>
          <p:cNvPr id="15" name="Line 1037">
            <a:extLst>
              <a:ext uri="{FF2B5EF4-FFF2-40B4-BE49-F238E27FC236}">
                <a16:creationId xmlns:a16="http://schemas.microsoft.com/office/drawing/2014/main" id="{A9EEFBB7-A56D-4330-A3E5-49B7E686D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9928" y="3155776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1038">
            <a:extLst>
              <a:ext uri="{FF2B5EF4-FFF2-40B4-BE49-F238E27FC236}">
                <a16:creationId xmlns:a16="http://schemas.microsoft.com/office/drawing/2014/main" id="{2649E390-CBE7-4651-9106-F2C9CDCD6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128" y="3155776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Line 1039">
            <a:extLst>
              <a:ext uri="{FF2B5EF4-FFF2-40B4-BE49-F238E27FC236}">
                <a16:creationId xmlns:a16="http://schemas.microsoft.com/office/drawing/2014/main" id="{1D8BCA26-E85E-44C6-AA90-A33AC03F34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52528" y="5746576"/>
            <a:ext cx="459432" cy="3048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040">
            <a:extLst>
              <a:ext uri="{FF2B5EF4-FFF2-40B4-BE49-F238E27FC236}">
                <a16:creationId xmlns:a16="http://schemas.microsoft.com/office/drawing/2014/main" id="{FBE52469-3854-4F34-95AA-FF2ED711EC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38528" y="4527376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041">
            <a:extLst>
              <a:ext uri="{FF2B5EF4-FFF2-40B4-BE49-F238E27FC236}">
                <a16:creationId xmlns:a16="http://schemas.microsoft.com/office/drawing/2014/main" id="{65A3E6BA-156B-4252-85DA-F047250B4D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67328" y="3079576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Line 1042">
            <a:extLst>
              <a:ext uri="{FF2B5EF4-FFF2-40B4-BE49-F238E27FC236}">
                <a16:creationId xmlns:a16="http://schemas.microsoft.com/office/drawing/2014/main" id="{608AFBB0-A3A7-4C1B-A43C-6059CB419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3528" y="2241376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649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037BD-B648-4148-8BEF-F80CB1C7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580"/>
          </a:xfrm>
        </p:spPr>
        <p:txBody>
          <a:bodyPr/>
          <a:lstStyle/>
          <a:p>
            <a:r>
              <a:rPr lang="fr-FR" sz="4000" b="1" dirty="0"/>
              <a:t>LE BALISAGE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F4DE15-6106-4C30-B1F2-E8415D1F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104BB4-7402-4B48-96CC-57AF0F24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19</a:t>
            </a:fld>
            <a:r>
              <a:rPr lang="fr-FR" altLang="fr-FR"/>
              <a:t> -</a:t>
            </a:r>
          </a:p>
        </p:txBody>
      </p:sp>
      <p:sp>
        <p:nvSpPr>
          <p:cNvPr id="26" name="Oval 2052">
            <a:extLst>
              <a:ext uri="{FF2B5EF4-FFF2-40B4-BE49-F238E27FC236}">
                <a16:creationId xmlns:a16="http://schemas.microsoft.com/office/drawing/2014/main" id="{66BB9FE8-65A9-4AFE-8320-D1EE60311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248" y="1752600"/>
            <a:ext cx="4038600" cy="4191000"/>
          </a:xfrm>
          <a:prstGeom prst="ellipse">
            <a:avLst/>
          </a:prstGeom>
          <a:gradFill rotWithShape="0">
            <a:gsLst>
              <a:gs pos="0">
                <a:srgbClr val="FF745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" name="Group 2053">
            <a:extLst>
              <a:ext uri="{FF2B5EF4-FFF2-40B4-BE49-F238E27FC236}">
                <a16:creationId xmlns:a16="http://schemas.microsoft.com/office/drawing/2014/main" id="{F2F566D0-DE01-4291-8AEB-037C95768180}"/>
              </a:ext>
            </a:extLst>
          </p:cNvPr>
          <p:cNvGrpSpPr>
            <a:grpSpLocks/>
          </p:cNvGrpSpPr>
          <p:nvPr/>
        </p:nvGrpSpPr>
        <p:grpSpPr bwMode="auto">
          <a:xfrm>
            <a:off x="3622998" y="3638550"/>
            <a:ext cx="609600" cy="533400"/>
            <a:chOff x="3316" y="2861"/>
            <a:chExt cx="216" cy="212"/>
          </a:xfrm>
        </p:grpSpPr>
        <p:sp>
          <p:nvSpPr>
            <p:cNvPr id="28" name="Freeform 2054">
              <a:extLst>
                <a:ext uri="{FF2B5EF4-FFF2-40B4-BE49-F238E27FC236}">
                  <a16:creationId xmlns:a16="http://schemas.microsoft.com/office/drawing/2014/main" id="{69D98444-31BB-4A49-8610-82B63EE6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" y="2861"/>
              <a:ext cx="99" cy="110"/>
            </a:xfrm>
            <a:custGeom>
              <a:avLst/>
              <a:gdLst>
                <a:gd name="T0" fmla="*/ 3176 w 5039"/>
                <a:gd name="T1" fmla="*/ 0 h 5389"/>
                <a:gd name="T2" fmla="*/ 3100 w 5039"/>
                <a:gd name="T3" fmla="*/ 38 h 5389"/>
                <a:gd name="T4" fmla="*/ 3013 w 5039"/>
                <a:gd name="T5" fmla="*/ 84 h 5389"/>
                <a:gd name="T6" fmla="*/ 2896 w 5039"/>
                <a:gd name="T7" fmla="*/ 149 h 5389"/>
                <a:gd name="T8" fmla="*/ 2757 w 5039"/>
                <a:gd name="T9" fmla="*/ 232 h 5389"/>
                <a:gd name="T10" fmla="*/ 2595 w 5039"/>
                <a:gd name="T11" fmla="*/ 332 h 5389"/>
                <a:gd name="T12" fmla="*/ 2419 w 5039"/>
                <a:gd name="T13" fmla="*/ 448 h 5389"/>
                <a:gd name="T14" fmla="*/ 2229 w 5039"/>
                <a:gd name="T15" fmla="*/ 582 h 5389"/>
                <a:gd name="T16" fmla="*/ 2030 w 5039"/>
                <a:gd name="T17" fmla="*/ 732 h 5389"/>
                <a:gd name="T18" fmla="*/ 1826 w 5039"/>
                <a:gd name="T19" fmla="*/ 898 h 5389"/>
                <a:gd name="T20" fmla="*/ 1622 w 5039"/>
                <a:gd name="T21" fmla="*/ 1081 h 5389"/>
                <a:gd name="T22" fmla="*/ 1421 w 5039"/>
                <a:gd name="T23" fmla="*/ 1279 h 5389"/>
                <a:gd name="T24" fmla="*/ 1227 w 5039"/>
                <a:gd name="T25" fmla="*/ 1492 h 5389"/>
                <a:gd name="T26" fmla="*/ 1043 w 5039"/>
                <a:gd name="T27" fmla="*/ 1721 h 5389"/>
                <a:gd name="T28" fmla="*/ 874 w 5039"/>
                <a:gd name="T29" fmla="*/ 1964 h 5389"/>
                <a:gd name="T30" fmla="*/ 725 w 5039"/>
                <a:gd name="T31" fmla="*/ 2221 h 5389"/>
                <a:gd name="T32" fmla="*/ 594 w 5039"/>
                <a:gd name="T33" fmla="*/ 2487 h 5389"/>
                <a:gd name="T34" fmla="*/ 481 w 5039"/>
                <a:gd name="T35" fmla="*/ 2750 h 5389"/>
                <a:gd name="T36" fmla="*/ 382 w 5039"/>
                <a:gd name="T37" fmla="*/ 3011 h 5389"/>
                <a:gd name="T38" fmla="*/ 298 w 5039"/>
                <a:gd name="T39" fmla="*/ 3266 h 5389"/>
                <a:gd name="T40" fmla="*/ 228 w 5039"/>
                <a:gd name="T41" fmla="*/ 3513 h 5389"/>
                <a:gd name="T42" fmla="*/ 169 w 5039"/>
                <a:gd name="T43" fmla="*/ 3752 h 5389"/>
                <a:gd name="T44" fmla="*/ 121 w 5039"/>
                <a:gd name="T45" fmla="*/ 3977 h 5389"/>
                <a:gd name="T46" fmla="*/ 84 w 5039"/>
                <a:gd name="T47" fmla="*/ 4188 h 5389"/>
                <a:gd name="T48" fmla="*/ 55 w 5039"/>
                <a:gd name="T49" fmla="*/ 4382 h 5389"/>
                <a:gd name="T50" fmla="*/ 33 w 5039"/>
                <a:gd name="T51" fmla="*/ 4559 h 5389"/>
                <a:gd name="T52" fmla="*/ 18 w 5039"/>
                <a:gd name="T53" fmla="*/ 4714 h 5389"/>
                <a:gd name="T54" fmla="*/ 9 w 5039"/>
                <a:gd name="T55" fmla="*/ 4845 h 5389"/>
                <a:gd name="T56" fmla="*/ 1 w 5039"/>
                <a:gd name="T57" fmla="*/ 5030 h 5389"/>
                <a:gd name="T58" fmla="*/ 0 w 5039"/>
                <a:gd name="T59" fmla="*/ 5097 h 5389"/>
                <a:gd name="T60" fmla="*/ 3961 w 5039"/>
                <a:gd name="T61" fmla="*/ 5368 h 5389"/>
                <a:gd name="T62" fmla="*/ 3928 w 5039"/>
                <a:gd name="T63" fmla="*/ 5280 h 5389"/>
                <a:gd name="T64" fmla="*/ 3912 w 5039"/>
                <a:gd name="T65" fmla="*/ 5226 h 5389"/>
                <a:gd name="T66" fmla="*/ 3897 w 5039"/>
                <a:gd name="T67" fmla="*/ 5161 h 5389"/>
                <a:gd name="T68" fmla="*/ 3882 w 5039"/>
                <a:gd name="T69" fmla="*/ 5084 h 5389"/>
                <a:gd name="T70" fmla="*/ 3872 w 5039"/>
                <a:gd name="T71" fmla="*/ 4998 h 5389"/>
                <a:gd name="T72" fmla="*/ 3866 w 5039"/>
                <a:gd name="T73" fmla="*/ 4901 h 5389"/>
                <a:gd name="T74" fmla="*/ 3866 w 5039"/>
                <a:gd name="T75" fmla="*/ 4794 h 5389"/>
                <a:gd name="T76" fmla="*/ 3874 w 5039"/>
                <a:gd name="T77" fmla="*/ 4675 h 5389"/>
                <a:gd name="T78" fmla="*/ 3891 w 5039"/>
                <a:gd name="T79" fmla="*/ 4547 h 5389"/>
                <a:gd name="T80" fmla="*/ 3918 w 5039"/>
                <a:gd name="T81" fmla="*/ 4407 h 5389"/>
                <a:gd name="T82" fmla="*/ 3956 w 5039"/>
                <a:gd name="T83" fmla="*/ 4256 h 5389"/>
                <a:gd name="T84" fmla="*/ 4008 w 5039"/>
                <a:gd name="T85" fmla="*/ 4096 h 5389"/>
                <a:gd name="T86" fmla="*/ 4076 w 5039"/>
                <a:gd name="T87" fmla="*/ 3958 h 5389"/>
                <a:gd name="T88" fmla="*/ 4155 w 5039"/>
                <a:gd name="T89" fmla="*/ 3858 h 5389"/>
                <a:gd name="T90" fmla="*/ 4237 w 5039"/>
                <a:gd name="T91" fmla="*/ 3768 h 5389"/>
                <a:gd name="T92" fmla="*/ 4320 w 5039"/>
                <a:gd name="T93" fmla="*/ 3686 h 5389"/>
                <a:gd name="T94" fmla="*/ 4405 w 5039"/>
                <a:gd name="T95" fmla="*/ 3613 h 5389"/>
                <a:gd name="T96" fmla="*/ 4488 w 5039"/>
                <a:gd name="T97" fmla="*/ 3549 h 5389"/>
                <a:gd name="T98" fmla="*/ 4570 w 5039"/>
                <a:gd name="T99" fmla="*/ 3493 h 5389"/>
                <a:gd name="T100" fmla="*/ 4650 w 5039"/>
                <a:gd name="T101" fmla="*/ 3444 h 5389"/>
                <a:gd name="T102" fmla="*/ 4725 w 5039"/>
                <a:gd name="T103" fmla="*/ 3402 h 5389"/>
                <a:gd name="T104" fmla="*/ 4795 w 5039"/>
                <a:gd name="T105" fmla="*/ 3367 h 5389"/>
                <a:gd name="T106" fmla="*/ 4858 w 5039"/>
                <a:gd name="T107" fmla="*/ 3338 h 5389"/>
                <a:gd name="T108" fmla="*/ 4915 w 5039"/>
                <a:gd name="T109" fmla="*/ 3314 h 5389"/>
                <a:gd name="T110" fmla="*/ 5013 w 5039"/>
                <a:gd name="T111" fmla="*/ 3279 h 5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9" h="5389">
                  <a:moveTo>
                    <a:pt x="5039" y="3272"/>
                  </a:moveTo>
                  <a:lnTo>
                    <a:pt x="3176" y="0"/>
                  </a:lnTo>
                  <a:lnTo>
                    <a:pt x="3157" y="10"/>
                  </a:lnTo>
                  <a:lnTo>
                    <a:pt x="3100" y="38"/>
                  </a:lnTo>
                  <a:lnTo>
                    <a:pt x="3060" y="59"/>
                  </a:lnTo>
                  <a:lnTo>
                    <a:pt x="3013" y="84"/>
                  </a:lnTo>
                  <a:lnTo>
                    <a:pt x="2958" y="114"/>
                  </a:lnTo>
                  <a:lnTo>
                    <a:pt x="2896" y="149"/>
                  </a:lnTo>
                  <a:lnTo>
                    <a:pt x="2829" y="188"/>
                  </a:lnTo>
                  <a:lnTo>
                    <a:pt x="2757" y="232"/>
                  </a:lnTo>
                  <a:lnTo>
                    <a:pt x="2679" y="280"/>
                  </a:lnTo>
                  <a:lnTo>
                    <a:pt x="2595" y="332"/>
                  </a:lnTo>
                  <a:lnTo>
                    <a:pt x="2509" y="388"/>
                  </a:lnTo>
                  <a:lnTo>
                    <a:pt x="2419" y="448"/>
                  </a:lnTo>
                  <a:lnTo>
                    <a:pt x="2324" y="513"/>
                  </a:lnTo>
                  <a:lnTo>
                    <a:pt x="2229" y="582"/>
                  </a:lnTo>
                  <a:lnTo>
                    <a:pt x="2129" y="655"/>
                  </a:lnTo>
                  <a:lnTo>
                    <a:pt x="2030" y="732"/>
                  </a:lnTo>
                  <a:lnTo>
                    <a:pt x="1929" y="813"/>
                  </a:lnTo>
                  <a:lnTo>
                    <a:pt x="1826" y="898"/>
                  </a:lnTo>
                  <a:lnTo>
                    <a:pt x="1724" y="988"/>
                  </a:lnTo>
                  <a:lnTo>
                    <a:pt x="1622" y="1081"/>
                  </a:lnTo>
                  <a:lnTo>
                    <a:pt x="1521" y="1178"/>
                  </a:lnTo>
                  <a:lnTo>
                    <a:pt x="1421" y="1279"/>
                  </a:lnTo>
                  <a:lnTo>
                    <a:pt x="1322" y="1384"/>
                  </a:lnTo>
                  <a:lnTo>
                    <a:pt x="1227" y="1492"/>
                  </a:lnTo>
                  <a:lnTo>
                    <a:pt x="1133" y="1604"/>
                  </a:lnTo>
                  <a:lnTo>
                    <a:pt x="1043" y="1721"/>
                  </a:lnTo>
                  <a:lnTo>
                    <a:pt x="957" y="1841"/>
                  </a:lnTo>
                  <a:lnTo>
                    <a:pt x="874" y="1964"/>
                  </a:lnTo>
                  <a:lnTo>
                    <a:pt x="797" y="2091"/>
                  </a:lnTo>
                  <a:lnTo>
                    <a:pt x="725" y="2221"/>
                  </a:lnTo>
                  <a:lnTo>
                    <a:pt x="657" y="2354"/>
                  </a:lnTo>
                  <a:lnTo>
                    <a:pt x="594" y="2487"/>
                  </a:lnTo>
                  <a:lnTo>
                    <a:pt x="535" y="2619"/>
                  </a:lnTo>
                  <a:lnTo>
                    <a:pt x="481" y="2750"/>
                  </a:lnTo>
                  <a:lnTo>
                    <a:pt x="430" y="2881"/>
                  </a:lnTo>
                  <a:lnTo>
                    <a:pt x="382" y="3011"/>
                  </a:lnTo>
                  <a:lnTo>
                    <a:pt x="338" y="3140"/>
                  </a:lnTo>
                  <a:lnTo>
                    <a:pt x="298" y="3266"/>
                  </a:lnTo>
                  <a:lnTo>
                    <a:pt x="262" y="3391"/>
                  </a:lnTo>
                  <a:lnTo>
                    <a:pt x="228" y="3513"/>
                  </a:lnTo>
                  <a:lnTo>
                    <a:pt x="197" y="3633"/>
                  </a:lnTo>
                  <a:lnTo>
                    <a:pt x="169" y="3752"/>
                  </a:lnTo>
                  <a:lnTo>
                    <a:pt x="144" y="3866"/>
                  </a:lnTo>
                  <a:lnTo>
                    <a:pt x="121" y="3977"/>
                  </a:lnTo>
                  <a:lnTo>
                    <a:pt x="101" y="4084"/>
                  </a:lnTo>
                  <a:lnTo>
                    <a:pt x="84" y="4188"/>
                  </a:lnTo>
                  <a:lnTo>
                    <a:pt x="68" y="4287"/>
                  </a:lnTo>
                  <a:lnTo>
                    <a:pt x="55" y="4382"/>
                  </a:lnTo>
                  <a:lnTo>
                    <a:pt x="43" y="4474"/>
                  </a:lnTo>
                  <a:lnTo>
                    <a:pt x="33" y="4559"/>
                  </a:lnTo>
                  <a:lnTo>
                    <a:pt x="25" y="4639"/>
                  </a:lnTo>
                  <a:lnTo>
                    <a:pt x="18" y="4714"/>
                  </a:lnTo>
                  <a:lnTo>
                    <a:pt x="13" y="4783"/>
                  </a:lnTo>
                  <a:lnTo>
                    <a:pt x="9" y="4845"/>
                  </a:lnTo>
                  <a:lnTo>
                    <a:pt x="3" y="4952"/>
                  </a:lnTo>
                  <a:lnTo>
                    <a:pt x="1" y="5030"/>
                  </a:lnTo>
                  <a:lnTo>
                    <a:pt x="0" y="5079"/>
                  </a:lnTo>
                  <a:lnTo>
                    <a:pt x="0" y="5097"/>
                  </a:lnTo>
                  <a:lnTo>
                    <a:pt x="3970" y="5389"/>
                  </a:lnTo>
                  <a:lnTo>
                    <a:pt x="3961" y="5368"/>
                  </a:lnTo>
                  <a:lnTo>
                    <a:pt x="3936" y="5303"/>
                  </a:lnTo>
                  <a:lnTo>
                    <a:pt x="3928" y="5280"/>
                  </a:lnTo>
                  <a:lnTo>
                    <a:pt x="3920" y="5254"/>
                  </a:lnTo>
                  <a:lnTo>
                    <a:pt x="3912" y="5226"/>
                  </a:lnTo>
                  <a:lnTo>
                    <a:pt x="3904" y="5195"/>
                  </a:lnTo>
                  <a:lnTo>
                    <a:pt x="3897" y="5161"/>
                  </a:lnTo>
                  <a:lnTo>
                    <a:pt x="3890" y="5125"/>
                  </a:lnTo>
                  <a:lnTo>
                    <a:pt x="3882" y="5084"/>
                  </a:lnTo>
                  <a:lnTo>
                    <a:pt x="3876" y="5043"/>
                  </a:lnTo>
                  <a:lnTo>
                    <a:pt x="3872" y="4998"/>
                  </a:lnTo>
                  <a:lnTo>
                    <a:pt x="3868" y="4951"/>
                  </a:lnTo>
                  <a:lnTo>
                    <a:pt x="3866" y="4901"/>
                  </a:lnTo>
                  <a:lnTo>
                    <a:pt x="3865" y="4849"/>
                  </a:lnTo>
                  <a:lnTo>
                    <a:pt x="3866" y="4794"/>
                  </a:lnTo>
                  <a:lnTo>
                    <a:pt x="3869" y="4736"/>
                  </a:lnTo>
                  <a:lnTo>
                    <a:pt x="3874" y="4675"/>
                  </a:lnTo>
                  <a:lnTo>
                    <a:pt x="3881" y="4612"/>
                  </a:lnTo>
                  <a:lnTo>
                    <a:pt x="3891" y="4547"/>
                  </a:lnTo>
                  <a:lnTo>
                    <a:pt x="3903" y="4478"/>
                  </a:lnTo>
                  <a:lnTo>
                    <a:pt x="3918" y="4407"/>
                  </a:lnTo>
                  <a:lnTo>
                    <a:pt x="3936" y="4333"/>
                  </a:lnTo>
                  <a:lnTo>
                    <a:pt x="3956" y="4256"/>
                  </a:lnTo>
                  <a:lnTo>
                    <a:pt x="3980" y="4177"/>
                  </a:lnTo>
                  <a:lnTo>
                    <a:pt x="4008" y="4096"/>
                  </a:lnTo>
                  <a:lnTo>
                    <a:pt x="4039" y="4012"/>
                  </a:lnTo>
                  <a:lnTo>
                    <a:pt x="4076" y="3958"/>
                  </a:lnTo>
                  <a:lnTo>
                    <a:pt x="4115" y="3907"/>
                  </a:lnTo>
                  <a:lnTo>
                    <a:pt x="4155" y="3858"/>
                  </a:lnTo>
                  <a:lnTo>
                    <a:pt x="4196" y="3812"/>
                  </a:lnTo>
                  <a:lnTo>
                    <a:pt x="4237" y="3768"/>
                  </a:lnTo>
                  <a:lnTo>
                    <a:pt x="4278" y="3726"/>
                  </a:lnTo>
                  <a:lnTo>
                    <a:pt x="4320" y="3686"/>
                  </a:lnTo>
                  <a:lnTo>
                    <a:pt x="4362" y="3649"/>
                  </a:lnTo>
                  <a:lnTo>
                    <a:pt x="4405" y="3613"/>
                  </a:lnTo>
                  <a:lnTo>
                    <a:pt x="4447" y="3580"/>
                  </a:lnTo>
                  <a:lnTo>
                    <a:pt x="4488" y="3549"/>
                  </a:lnTo>
                  <a:lnTo>
                    <a:pt x="4530" y="3520"/>
                  </a:lnTo>
                  <a:lnTo>
                    <a:pt x="4570" y="3493"/>
                  </a:lnTo>
                  <a:lnTo>
                    <a:pt x="4610" y="3467"/>
                  </a:lnTo>
                  <a:lnTo>
                    <a:pt x="4650" y="3444"/>
                  </a:lnTo>
                  <a:lnTo>
                    <a:pt x="4688" y="3422"/>
                  </a:lnTo>
                  <a:lnTo>
                    <a:pt x="4725" y="3402"/>
                  </a:lnTo>
                  <a:lnTo>
                    <a:pt x="4761" y="3383"/>
                  </a:lnTo>
                  <a:lnTo>
                    <a:pt x="4795" y="3367"/>
                  </a:lnTo>
                  <a:lnTo>
                    <a:pt x="4827" y="3351"/>
                  </a:lnTo>
                  <a:lnTo>
                    <a:pt x="4858" y="3338"/>
                  </a:lnTo>
                  <a:lnTo>
                    <a:pt x="4888" y="3325"/>
                  </a:lnTo>
                  <a:lnTo>
                    <a:pt x="4915" y="3314"/>
                  </a:lnTo>
                  <a:lnTo>
                    <a:pt x="4939" y="3305"/>
                  </a:lnTo>
                  <a:lnTo>
                    <a:pt x="5013" y="3279"/>
                  </a:lnTo>
                  <a:lnTo>
                    <a:pt x="5039" y="3272"/>
                  </a:lnTo>
                  <a:close/>
                </a:path>
              </a:pathLst>
            </a:custGeom>
            <a:solidFill>
              <a:srgbClr val="CB2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055">
              <a:extLst>
                <a:ext uri="{FF2B5EF4-FFF2-40B4-BE49-F238E27FC236}">
                  <a16:creationId xmlns:a16="http://schemas.microsoft.com/office/drawing/2014/main" id="{3A55B7A2-D8AA-4739-9021-85A43041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862"/>
              <a:ext cx="99" cy="110"/>
            </a:xfrm>
            <a:custGeom>
              <a:avLst/>
              <a:gdLst>
                <a:gd name="T0" fmla="*/ 5001 w 5028"/>
                <a:gd name="T1" fmla="*/ 5387 h 5387"/>
                <a:gd name="T2" fmla="*/ 5009 w 5028"/>
                <a:gd name="T3" fmla="*/ 5304 h 5387"/>
                <a:gd name="T4" fmla="*/ 5016 w 5028"/>
                <a:gd name="T5" fmla="*/ 5206 h 5387"/>
                <a:gd name="T6" fmla="*/ 5022 w 5028"/>
                <a:gd name="T7" fmla="*/ 5073 h 5387"/>
                <a:gd name="T8" fmla="*/ 5027 w 5028"/>
                <a:gd name="T9" fmla="*/ 4910 h 5387"/>
                <a:gd name="T10" fmla="*/ 5027 w 5028"/>
                <a:gd name="T11" fmla="*/ 4722 h 5387"/>
                <a:gd name="T12" fmla="*/ 5022 w 5028"/>
                <a:gd name="T13" fmla="*/ 4510 h 5387"/>
                <a:gd name="T14" fmla="*/ 5009 w 5028"/>
                <a:gd name="T15" fmla="*/ 4278 h 5387"/>
                <a:gd name="T16" fmla="*/ 4987 w 5028"/>
                <a:gd name="T17" fmla="*/ 4031 h 5387"/>
                <a:gd name="T18" fmla="*/ 4953 w 5028"/>
                <a:gd name="T19" fmla="*/ 3771 h 5387"/>
                <a:gd name="T20" fmla="*/ 4907 w 5028"/>
                <a:gd name="T21" fmla="*/ 3500 h 5387"/>
                <a:gd name="T22" fmla="*/ 4844 w 5028"/>
                <a:gd name="T23" fmla="*/ 3226 h 5387"/>
                <a:gd name="T24" fmla="*/ 4766 w 5028"/>
                <a:gd name="T25" fmla="*/ 2949 h 5387"/>
                <a:gd name="T26" fmla="*/ 4670 w 5028"/>
                <a:gd name="T27" fmla="*/ 2672 h 5387"/>
                <a:gd name="T28" fmla="*/ 4552 w 5028"/>
                <a:gd name="T29" fmla="*/ 2401 h 5387"/>
                <a:gd name="T30" fmla="*/ 4413 w 5028"/>
                <a:gd name="T31" fmla="*/ 2137 h 5387"/>
                <a:gd name="T32" fmla="*/ 4256 w 5028"/>
                <a:gd name="T33" fmla="*/ 1887 h 5387"/>
                <a:gd name="T34" fmla="*/ 4092 w 5028"/>
                <a:gd name="T35" fmla="*/ 1651 h 5387"/>
                <a:gd name="T36" fmla="*/ 3923 w 5028"/>
                <a:gd name="T37" fmla="*/ 1429 h 5387"/>
                <a:gd name="T38" fmla="*/ 3750 w 5028"/>
                <a:gd name="T39" fmla="*/ 1223 h 5387"/>
                <a:gd name="T40" fmla="*/ 3577 w 5028"/>
                <a:gd name="T41" fmla="*/ 1032 h 5387"/>
                <a:gd name="T42" fmla="*/ 3407 w 5028"/>
                <a:gd name="T43" fmla="*/ 857 h 5387"/>
                <a:gd name="T44" fmla="*/ 3240 w 5028"/>
                <a:gd name="T45" fmla="*/ 696 h 5387"/>
                <a:gd name="T46" fmla="*/ 3080 w 5028"/>
                <a:gd name="T47" fmla="*/ 553 h 5387"/>
                <a:gd name="T48" fmla="*/ 2930 w 5028"/>
                <a:gd name="T49" fmla="*/ 425 h 5387"/>
                <a:gd name="T50" fmla="*/ 2792 w 5028"/>
                <a:gd name="T51" fmla="*/ 314 h 5387"/>
                <a:gd name="T52" fmla="*/ 2668 w 5028"/>
                <a:gd name="T53" fmla="*/ 219 h 5387"/>
                <a:gd name="T54" fmla="*/ 2561 w 5028"/>
                <a:gd name="T55" fmla="*/ 140 h 5387"/>
                <a:gd name="T56" fmla="*/ 2408 w 5028"/>
                <a:gd name="T57" fmla="*/ 35 h 5387"/>
                <a:gd name="T58" fmla="*/ 2352 w 5028"/>
                <a:gd name="T59" fmla="*/ 0 h 5387"/>
                <a:gd name="T60" fmla="*/ 20 w 5028"/>
                <a:gd name="T61" fmla="*/ 3206 h 5387"/>
                <a:gd name="T62" fmla="*/ 104 w 5028"/>
                <a:gd name="T63" fmla="*/ 3220 h 5387"/>
                <a:gd name="T64" fmla="*/ 156 w 5028"/>
                <a:gd name="T65" fmla="*/ 3232 h 5387"/>
                <a:gd name="T66" fmla="*/ 214 w 5028"/>
                <a:gd name="T67" fmla="*/ 3251 h 5387"/>
                <a:gd name="T68" fmla="*/ 281 w 5028"/>
                <a:gd name="T69" fmla="*/ 3277 h 5387"/>
                <a:gd name="T70" fmla="*/ 355 w 5028"/>
                <a:gd name="T71" fmla="*/ 3311 h 5387"/>
                <a:gd name="T72" fmla="*/ 436 w 5028"/>
                <a:gd name="T73" fmla="*/ 3355 h 5387"/>
                <a:gd name="T74" fmla="*/ 523 w 5028"/>
                <a:gd name="T75" fmla="*/ 3410 h 5387"/>
                <a:gd name="T76" fmla="*/ 615 w 5028"/>
                <a:gd name="T77" fmla="*/ 3476 h 5387"/>
                <a:gd name="T78" fmla="*/ 713 w 5028"/>
                <a:gd name="T79" fmla="*/ 3557 h 5387"/>
                <a:gd name="T80" fmla="*/ 814 w 5028"/>
                <a:gd name="T81" fmla="*/ 3653 h 5387"/>
                <a:gd name="T82" fmla="*/ 920 w 5028"/>
                <a:gd name="T83" fmla="*/ 3763 h 5387"/>
                <a:gd name="T84" fmla="*/ 1028 w 5028"/>
                <a:gd name="T85" fmla="*/ 3891 h 5387"/>
                <a:gd name="T86" fmla="*/ 1108 w 5028"/>
                <a:gd name="T87" fmla="*/ 4022 h 5387"/>
                <a:gd name="T88" fmla="*/ 1153 w 5028"/>
                <a:gd name="T89" fmla="*/ 4142 h 5387"/>
                <a:gd name="T90" fmla="*/ 1189 w 5028"/>
                <a:gd name="T91" fmla="*/ 4260 h 5387"/>
                <a:gd name="T92" fmla="*/ 1216 w 5028"/>
                <a:gd name="T93" fmla="*/ 4376 h 5387"/>
                <a:gd name="T94" fmla="*/ 1237 w 5028"/>
                <a:gd name="T95" fmla="*/ 4488 h 5387"/>
                <a:gd name="T96" fmla="*/ 1251 w 5028"/>
                <a:gd name="T97" fmla="*/ 4595 h 5387"/>
                <a:gd name="T98" fmla="*/ 1260 w 5028"/>
                <a:gd name="T99" fmla="*/ 4697 h 5387"/>
                <a:gd name="T100" fmla="*/ 1265 w 5028"/>
                <a:gd name="T101" fmla="*/ 4793 h 5387"/>
                <a:gd name="T102" fmla="*/ 1265 w 5028"/>
                <a:gd name="T103" fmla="*/ 4881 h 5387"/>
                <a:gd name="T104" fmla="*/ 1263 w 5028"/>
                <a:gd name="T105" fmla="*/ 4962 h 5387"/>
                <a:gd name="T106" fmla="*/ 1255 w 5028"/>
                <a:gd name="T107" fmla="*/ 5066 h 5387"/>
                <a:gd name="T108" fmla="*/ 1238 w 5028"/>
                <a:gd name="T109" fmla="*/ 5202 h 5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28" h="5387">
                  <a:moveTo>
                    <a:pt x="1232" y="5230"/>
                  </a:moveTo>
                  <a:lnTo>
                    <a:pt x="5001" y="5387"/>
                  </a:lnTo>
                  <a:lnTo>
                    <a:pt x="5003" y="5366"/>
                  </a:lnTo>
                  <a:lnTo>
                    <a:pt x="5009" y="5304"/>
                  </a:lnTo>
                  <a:lnTo>
                    <a:pt x="5012" y="5259"/>
                  </a:lnTo>
                  <a:lnTo>
                    <a:pt x="5016" y="5206"/>
                  </a:lnTo>
                  <a:lnTo>
                    <a:pt x="5019" y="5143"/>
                  </a:lnTo>
                  <a:lnTo>
                    <a:pt x="5022" y="5073"/>
                  </a:lnTo>
                  <a:lnTo>
                    <a:pt x="5025" y="4995"/>
                  </a:lnTo>
                  <a:lnTo>
                    <a:pt x="5027" y="4910"/>
                  </a:lnTo>
                  <a:lnTo>
                    <a:pt x="5028" y="4819"/>
                  </a:lnTo>
                  <a:lnTo>
                    <a:pt x="5027" y="4722"/>
                  </a:lnTo>
                  <a:lnTo>
                    <a:pt x="5025" y="4619"/>
                  </a:lnTo>
                  <a:lnTo>
                    <a:pt x="5022" y="4510"/>
                  </a:lnTo>
                  <a:lnTo>
                    <a:pt x="5017" y="4397"/>
                  </a:lnTo>
                  <a:lnTo>
                    <a:pt x="5009" y="4278"/>
                  </a:lnTo>
                  <a:lnTo>
                    <a:pt x="4999" y="4156"/>
                  </a:lnTo>
                  <a:lnTo>
                    <a:pt x="4987" y="4031"/>
                  </a:lnTo>
                  <a:lnTo>
                    <a:pt x="4971" y="3902"/>
                  </a:lnTo>
                  <a:lnTo>
                    <a:pt x="4953" y="3771"/>
                  </a:lnTo>
                  <a:lnTo>
                    <a:pt x="4932" y="3637"/>
                  </a:lnTo>
                  <a:lnTo>
                    <a:pt x="4907" y="3500"/>
                  </a:lnTo>
                  <a:lnTo>
                    <a:pt x="4878" y="3364"/>
                  </a:lnTo>
                  <a:lnTo>
                    <a:pt x="4844" y="3226"/>
                  </a:lnTo>
                  <a:lnTo>
                    <a:pt x="4807" y="3087"/>
                  </a:lnTo>
                  <a:lnTo>
                    <a:pt x="4766" y="2949"/>
                  </a:lnTo>
                  <a:lnTo>
                    <a:pt x="4720" y="2809"/>
                  </a:lnTo>
                  <a:lnTo>
                    <a:pt x="4670" y="2672"/>
                  </a:lnTo>
                  <a:lnTo>
                    <a:pt x="4614" y="2536"/>
                  </a:lnTo>
                  <a:lnTo>
                    <a:pt x="4552" y="2401"/>
                  </a:lnTo>
                  <a:lnTo>
                    <a:pt x="4485" y="2268"/>
                  </a:lnTo>
                  <a:lnTo>
                    <a:pt x="4413" y="2137"/>
                  </a:lnTo>
                  <a:lnTo>
                    <a:pt x="4335" y="2010"/>
                  </a:lnTo>
                  <a:lnTo>
                    <a:pt x="4256" y="1887"/>
                  </a:lnTo>
                  <a:lnTo>
                    <a:pt x="4175" y="1767"/>
                  </a:lnTo>
                  <a:lnTo>
                    <a:pt x="4092" y="1651"/>
                  </a:lnTo>
                  <a:lnTo>
                    <a:pt x="4008" y="1538"/>
                  </a:lnTo>
                  <a:lnTo>
                    <a:pt x="3923" y="1429"/>
                  </a:lnTo>
                  <a:lnTo>
                    <a:pt x="3836" y="1324"/>
                  </a:lnTo>
                  <a:lnTo>
                    <a:pt x="3750" y="1223"/>
                  </a:lnTo>
                  <a:lnTo>
                    <a:pt x="3664" y="1126"/>
                  </a:lnTo>
                  <a:lnTo>
                    <a:pt x="3577" y="1032"/>
                  </a:lnTo>
                  <a:lnTo>
                    <a:pt x="3491" y="943"/>
                  </a:lnTo>
                  <a:lnTo>
                    <a:pt x="3407" y="857"/>
                  </a:lnTo>
                  <a:lnTo>
                    <a:pt x="3322" y="774"/>
                  </a:lnTo>
                  <a:lnTo>
                    <a:pt x="3240" y="696"/>
                  </a:lnTo>
                  <a:lnTo>
                    <a:pt x="3159" y="623"/>
                  </a:lnTo>
                  <a:lnTo>
                    <a:pt x="3080" y="553"/>
                  </a:lnTo>
                  <a:lnTo>
                    <a:pt x="3004" y="487"/>
                  </a:lnTo>
                  <a:lnTo>
                    <a:pt x="2930" y="425"/>
                  </a:lnTo>
                  <a:lnTo>
                    <a:pt x="2859" y="368"/>
                  </a:lnTo>
                  <a:lnTo>
                    <a:pt x="2792" y="314"/>
                  </a:lnTo>
                  <a:lnTo>
                    <a:pt x="2728" y="264"/>
                  </a:lnTo>
                  <a:lnTo>
                    <a:pt x="2668" y="219"/>
                  </a:lnTo>
                  <a:lnTo>
                    <a:pt x="2612" y="178"/>
                  </a:lnTo>
                  <a:lnTo>
                    <a:pt x="2561" y="140"/>
                  </a:lnTo>
                  <a:lnTo>
                    <a:pt x="2474" y="79"/>
                  </a:lnTo>
                  <a:lnTo>
                    <a:pt x="2408" y="35"/>
                  </a:lnTo>
                  <a:lnTo>
                    <a:pt x="2366" y="9"/>
                  </a:lnTo>
                  <a:lnTo>
                    <a:pt x="2352" y="0"/>
                  </a:lnTo>
                  <a:lnTo>
                    <a:pt x="0" y="3202"/>
                  </a:lnTo>
                  <a:lnTo>
                    <a:pt x="20" y="3206"/>
                  </a:lnTo>
                  <a:lnTo>
                    <a:pt x="83" y="3215"/>
                  </a:lnTo>
                  <a:lnTo>
                    <a:pt x="104" y="3220"/>
                  </a:lnTo>
                  <a:lnTo>
                    <a:pt x="128" y="3225"/>
                  </a:lnTo>
                  <a:lnTo>
                    <a:pt x="156" y="3232"/>
                  </a:lnTo>
                  <a:lnTo>
                    <a:pt x="184" y="3241"/>
                  </a:lnTo>
                  <a:lnTo>
                    <a:pt x="214" y="3251"/>
                  </a:lnTo>
                  <a:lnTo>
                    <a:pt x="247" y="3263"/>
                  </a:lnTo>
                  <a:lnTo>
                    <a:pt x="281" y="3277"/>
                  </a:lnTo>
                  <a:lnTo>
                    <a:pt x="317" y="3293"/>
                  </a:lnTo>
                  <a:lnTo>
                    <a:pt x="355" y="3311"/>
                  </a:lnTo>
                  <a:lnTo>
                    <a:pt x="394" y="3332"/>
                  </a:lnTo>
                  <a:lnTo>
                    <a:pt x="436" y="3355"/>
                  </a:lnTo>
                  <a:lnTo>
                    <a:pt x="479" y="3381"/>
                  </a:lnTo>
                  <a:lnTo>
                    <a:pt x="523" y="3410"/>
                  </a:lnTo>
                  <a:lnTo>
                    <a:pt x="568" y="3441"/>
                  </a:lnTo>
                  <a:lnTo>
                    <a:pt x="615" y="3476"/>
                  </a:lnTo>
                  <a:lnTo>
                    <a:pt x="664" y="3515"/>
                  </a:lnTo>
                  <a:lnTo>
                    <a:pt x="713" y="3557"/>
                  </a:lnTo>
                  <a:lnTo>
                    <a:pt x="763" y="3602"/>
                  </a:lnTo>
                  <a:lnTo>
                    <a:pt x="814" y="3653"/>
                  </a:lnTo>
                  <a:lnTo>
                    <a:pt x="866" y="3706"/>
                  </a:lnTo>
                  <a:lnTo>
                    <a:pt x="920" y="3763"/>
                  </a:lnTo>
                  <a:lnTo>
                    <a:pt x="974" y="3825"/>
                  </a:lnTo>
                  <a:lnTo>
                    <a:pt x="1028" y="3891"/>
                  </a:lnTo>
                  <a:lnTo>
                    <a:pt x="1083" y="3962"/>
                  </a:lnTo>
                  <a:lnTo>
                    <a:pt x="1108" y="4022"/>
                  </a:lnTo>
                  <a:lnTo>
                    <a:pt x="1132" y="4082"/>
                  </a:lnTo>
                  <a:lnTo>
                    <a:pt x="1153" y="4142"/>
                  </a:lnTo>
                  <a:lnTo>
                    <a:pt x="1172" y="4201"/>
                  </a:lnTo>
                  <a:lnTo>
                    <a:pt x="1189" y="4260"/>
                  </a:lnTo>
                  <a:lnTo>
                    <a:pt x="1204" y="4318"/>
                  </a:lnTo>
                  <a:lnTo>
                    <a:pt x="1216" y="4376"/>
                  </a:lnTo>
                  <a:lnTo>
                    <a:pt x="1228" y="4433"/>
                  </a:lnTo>
                  <a:lnTo>
                    <a:pt x="1237" y="4488"/>
                  </a:lnTo>
                  <a:lnTo>
                    <a:pt x="1245" y="4542"/>
                  </a:lnTo>
                  <a:lnTo>
                    <a:pt x="1251" y="4595"/>
                  </a:lnTo>
                  <a:lnTo>
                    <a:pt x="1256" y="4647"/>
                  </a:lnTo>
                  <a:lnTo>
                    <a:pt x="1260" y="4697"/>
                  </a:lnTo>
                  <a:lnTo>
                    <a:pt x="1263" y="4746"/>
                  </a:lnTo>
                  <a:lnTo>
                    <a:pt x="1265" y="4793"/>
                  </a:lnTo>
                  <a:lnTo>
                    <a:pt x="1265" y="4838"/>
                  </a:lnTo>
                  <a:lnTo>
                    <a:pt x="1265" y="4881"/>
                  </a:lnTo>
                  <a:lnTo>
                    <a:pt x="1264" y="4922"/>
                  </a:lnTo>
                  <a:lnTo>
                    <a:pt x="1263" y="4962"/>
                  </a:lnTo>
                  <a:lnTo>
                    <a:pt x="1261" y="4998"/>
                  </a:lnTo>
                  <a:lnTo>
                    <a:pt x="1255" y="5066"/>
                  </a:lnTo>
                  <a:lnTo>
                    <a:pt x="1249" y="5123"/>
                  </a:lnTo>
                  <a:lnTo>
                    <a:pt x="1238" y="5202"/>
                  </a:lnTo>
                  <a:lnTo>
                    <a:pt x="1232" y="5230"/>
                  </a:lnTo>
                  <a:close/>
                </a:path>
              </a:pathLst>
            </a:custGeom>
            <a:solidFill>
              <a:srgbClr val="CB2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056">
              <a:extLst>
                <a:ext uri="{FF2B5EF4-FFF2-40B4-BE49-F238E27FC236}">
                  <a16:creationId xmlns:a16="http://schemas.microsoft.com/office/drawing/2014/main" id="{A0959A5B-F0B6-4A52-B78C-79313FA9E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985"/>
              <a:ext cx="117" cy="88"/>
            </a:xfrm>
            <a:custGeom>
              <a:avLst/>
              <a:gdLst>
                <a:gd name="T0" fmla="*/ 0 w 5984"/>
                <a:gd name="T1" fmla="*/ 3103 h 4331"/>
                <a:gd name="T2" fmla="*/ 66 w 5984"/>
                <a:gd name="T3" fmla="*/ 3154 h 4331"/>
                <a:gd name="T4" fmla="*/ 146 w 5984"/>
                <a:gd name="T5" fmla="*/ 3213 h 4331"/>
                <a:gd name="T6" fmla="*/ 256 w 5984"/>
                <a:gd name="T7" fmla="*/ 3289 h 4331"/>
                <a:gd name="T8" fmla="*/ 391 w 5984"/>
                <a:gd name="T9" fmla="*/ 3378 h 4331"/>
                <a:gd name="T10" fmla="*/ 552 w 5984"/>
                <a:gd name="T11" fmla="*/ 3479 h 4331"/>
                <a:gd name="T12" fmla="*/ 735 w 5984"/>
                <a:gd name="T13" fmla="*/ 3587 h 4331"/>
                <a:gd name="T14" fmla="*/ 939 w 5984"/>
                <a:gd name="T15" fmla="*/ 3698 h 4331"/>
                <a:gd name="T16" fmla="*/ 1160 w 5984"/>
                <a:gd name="T17" fmla="*/ 3810 h 4331"/>
                <a:gd name="T18" fmla="*/ 1399 w 5984"/>
                <a:gd name="T19" fmla="*/ 3921 h 4331"/>
                <a:gd name="T20" fmla="*/ 1653 w 5984"/>
                <a:gd name="T21" fmla="*/ 4024 h 4331"/>
                <a:gd name="T22" fmla="*/ 1921 w 5984"/>
                <a:gd name="T23" fmla="*/ 4117 h 4331"/>
                <a:gd name="T24" fmla="*/ 2198 w 5984"/>
                <a:gd name="T25" fmla="*/ 4198 h 4331"/>
                <a:gd name="T26" fmla="*/ 2484 w 5984"/>
                <a:gd name="T27" fmla="*/ 4262 h 4331"/>
                <a:gd name="T28" fmla="*/ 2777 w 5984"/>
                <a:gd name="T29" fmla="*/ 4307 h 4331"/>
                <a:gd name="T30" fmla="*/ 3075 w 5984"/>
                <a:gd name="T31" fmla="*/ 4328 h 4331"/>
                <a:gd name="T32" fmla="*/ 3370 w 5984"/>
                <a:gd name="T33" fmla="*/ 4329 h 4331"/>
                <a:gd name="T34" fmla="*/ 3659 w 5984"/>
                <a:gd name="T35" fmla="*/ 4316 h 4331"/>
                <a:gd name="T36" fmla="*/ 3937 w 5984"/>
                <a:gd name="T37" fmla="*/ 4290 h 4331"/>
                <a:gd name="T38" fmla="*/ 4203 w 5984"/>
                <a:gd name="T39" fmla="*/ 4253 h 4331"/>
                <a:gd name="T40" fmla="*/ 4457 w 5984"/>
                <a:gd name="T41" fmla="*/ 4208 h 4331"/>
                <a:gd name="T42" fmla="*/ 4697 w 5984"/>
                <a:gd name="T43" fmla="*/ 4157 h 4331"/>
                <a:gd name="T44" fmla="*/ 4921 w 5984"/>
                <a:gd name="T45" fmla="*/ 4101 h 4331"/>
                <a:gd name="T46" fmla="*/ 5129 w 5984"/>
                <a:gd name="T47" fmla="*/ 4042 h 4331"/>
                <a:gd name="T48" fmla="*/ 5316 w 5984"/>
                <a:gd name="T49" fmla="*/ 3983 h 4331"/>
                <a:gd name="T50" fmla="*/ 5484 w 5984"/>
                <a:gd name="T51" fmla="*/ 3925 h 4331"/>
                <a:gd name="T52" fmla="*/ 5631 w 5984"/>
                <a:gd name="T53" fmla="*/ 3870 h 4331"/>
                <a:gd name="T54" fmla="*/ 5754 w 5984"/>
                <a:gd name="T55" fmla="*/ 3821 h 4331"/>
                <a:gd name="T56" fmla="*/ 5924 w 5984"/>
                <a:gd name="T57" fmla="*/ 3747 h 4331"/>
                <a:gd name="T58" fmla="*/ 5984 w 5984"/>
                <a:gd name="T59" fmla="*/ 3719 h 4331"/>
                <a:gd name="T60" fmla="*/ 4492 w 5984"/>
                <a:gd name="T61" fmla="*/ 48 h 4331"/>
                <a:gd name="T62" fmla="*/ 4425 w 5984"/>
                <a:gd name="T63" fmla="*/ 113 h 4331"/>
                <a:gd name="T64" fmla="*/ 4382 w 5984"/>
                <a:gd name="T65" fmla="*/ 149 h 4331"/>
                <a:gd name="T66" fmla="*/ 4328 w 5984"/>
                <a:gd name="T67" fmla="*/ 190 h 4331"/>
                <a:gd name="T68" fmla="*/ 4264 w 5984"/>
                <a:gd name="T69" fmla="*/ 233 h 4331"/>
                <a:gd name="T70" fmla="*/ 4189 w 5984"/>
                <a:gd name="T71" fmla="*/ 279 h 4331"/>
                <a:gd name="T72" fmla="*/ 4102 w 5984"/>
                <a:gd name="T73" fmla="*/ 324 h 4331"/>
                <a:gd name="T74" fmla="*/ 4003 w 5984"/>
                <a:gd name="T75" fmla="*/ 369 h 4331"/>
                <a:gd name="T76" fmla="*/ 3892 w 5984"/>
                <a:gd name="T77" fmla="*/ 413 h 4331"/>
                <a:gd name="T78" fmla="*/ 3767 w 5984"/>
                <a:gd name="T79" fmla="*/ 454 h 4331"/>
                <a:gd name="T80" fmla="*/ 3628 w 5984"/>
                <a:gd name="T81" fmla="*/ 489 h 4331"/>
                <a:gd name="T82" fmla="*/ 3475 w 5984"/>
                <a:gd name="T83" fmla="*/ 520 h 4331"/>
                <a:gd name="T84" fmla="*/ 3307 w 5984"/>
                <a:gd name="T85" fmla="*/ 544 h 4331"/>
                <a:gd name="T86" fmla="*/ 3153 w 5984"/>
                <a:gd name="T87" fmla="*/ 542 h 4331"/>
                <a:gd name="T88" fmla="*/ 3029 w 5984"/>
                <a:gd name="T89" fmla="*/ 516 h 4331"/>
                <a:gd name="T90" fmla="*/ 2913 w 5984"/>
                <a:gd name="T91" fmla="*/ 483 h 4331"/>
                <a:gd name="T92" fmla="*/ 2803 w 5984"/>
                <a:gd name="T93" fmla="*/ 445 h 4331"/>
                <a:gd name="T94" fmla="*/ 2703 w 5984"/>
                <a:gd name="T95" fmla="*/ 403 h 4331"/>
                <a:gd name="T96" fmla="*/ 2609 w 5984"/>
                <a:gd name="T97" fmla="*/ 357 h 4331"/>
                <a:gd name="T98" fmla="*/ 2524 w 5984"/>
                <a:gd name="T99" fmla="*/ 310 h 4331"/>
                <a:gd name="T100" fmla="*/ 2447 w 5984"/>
                <a:gd name="T101" fmla="*/ 262 h 4331"/>
                <a:gd name="T102" fmla="*/ 2378 w 5984"/>
                <a:gd name="T103" fmla="*/ 215 h 4331"/>
                <a:gd name="T104" fmla="*/ 2317 w 5984"/>
                <a:gd name="T105" fmla="*/ 170 h 4331"/>
                <a:gd name="T106" fmla="*/ 2265 w 5984"/>
                <a:gd name="T107" fmla="*/ 128 h 4331"/>
                <a:gd name="T108" fmla="*/ 2222 w 5984"/>
                <a:gd name="T109" fmla="*/ 89 h 4331"/>
                <a:gd name="T110" fmla="*/ 2172 w 5984"/>
                <a:gd name="T111" fmla="*/ 42 h 4331"/>
                <a:gd name="T112" fmla="*/ 2136 w 5984"/>
                <a:gd name="T113" fmla="*/ 5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84" h="4331">
                  <a:moveTo>
                    <a:pt x="2131" y="0"/>
                  </a:moveTo>
                  <a:lnTo>
                    <a:pt x="0" y="3103"/>
                  </a:lnTo>
                  <a:lnTo>
                    <a:pt x="17" y="3116"/>
                  </a:lnTo>
                  <a:lnTo>
                    <a:pt x="66" y="3154"/>
                  </a:lnTo>
                  <a:lnTo>
                    <a:pt x="103" y="3181"/>
                  </a:lnTo>
                  <a:lnTo>
                    <a:pt x="146" y="3213"/>
                  </a:lnTo>
                  <a:lnTo>
                    <a:pt x="198" y="3249"/>
                  </a:lnTo>
                  <a:lnTo>
                    <a:pt x="256" y="3289"/>
                  </a:lnTo>
                  <a:lnTo>
                    <a:pt x="320" y="3332"/>
                  </a:lnTo>
                  <a:lnTo>
                    <a:pt x="391" y="3378"/>
                  </a:lnTo>
                  <a:lnTo>
                    <a:pt x="469" y="3428"/>
                  </a:lnTo>
                  <a:lnTo>
                    <a:pt x="552" y="3479"/>
                  </a:lnTo>
                  <a:lnTo>
                    <a:pt x="640" y="3532"/>
                  </a:lnTo>
                  <a:lnTo>
                    <a:pt x="735" y="3587"/>
                  </a:lnTo>
                  <a:lnTo>
                    <a:pt x="834" y="3642"/>
                  </a:lnTo>
                  <a:lnTo>
                    <a:pt x="939" y="3698"/>
                  </a:lnTo>
                  <a:lnTo>
                    <a:pt x="1047" y="3754"/>
                  </a:lnTo>
                  <a:lnTo>
                    <a:pt x="1160" y="3810"/>
                  </a:lnTo>
                  <a:lnTo>
                    <a:pt x="1278" y="3866"/>
                  </a:lnTo>
                  <a:lnTo>
                    <a:pt x="1399" y="3921"/>
                  </a:lnTo>
                  <a:lnTo>
                    <a:pt x="1525" y="3973"/>
                  </a:lnTo>
                  <a:lnTo>
                    <a:pt x="1653" y="4024"/>
                  </a:lnTo>
                  <a:lnTo>
                    <a:pt x="1786" y="4072"/>
                  </a:lnTo>
                  <a:lnTo>
                    <a:pt x="1921" y="4117"/>
                  </a:lnTo>
                  <a:lnTo>
                    <a:pt x="2058" y="4160"/>
                  </a:lnTo>
                  <a:lnTo>
                    <a:pt x="2198" y="4198"/>
                  </a:lnTo>
                  <a:lnTo>
                    <a:pt x="2340" y="4233"/>
                  </a:lnTo>
                  <a:lnTo>
                    <a:pt x="2484" y="4262"/>
                  </a:lnTo>
                  <a:lnTo>
                    <a:pt x="2629" y="4287"/>
                  </a:lnTo>
                  <a:lnTo>
                    <a:pt x="2777" y="4307"/>
                  </a:lnTo>
                  <a:lnTo>
                    <a:pt x="2926" y="4321"/>
                  </a:lnTo>
                  <a:lnTo>
                    <a:pt x="3075" y="4328"/>
                  </a:lnTo>
                  <a:lnTo>
                    <a:pt x="3224" y="4331"/>
                  </a:lnTo>
                  <a:lnTo>
                    <a:pt x="3370" y="4329"/>
                  </a:lnTo>
                  <a:lnTo>
                    <a:pt x="3516" y="4324"/>
                  </a:lnTo>
                  <a:lnTo>
                    <a:pt x="3659" y="4316"/>
                  </a:lnTo>
                  <a:lnTo>
                    <a:pt x="3798" y="4304"/>
                  </a:lnTo>
                  <a:lnTo>
                    <a:pt x="3937" y="4290"/>
                  </a:lnTo>
                  <a:lnTo>
                    <a:pt x="4071" y="4273"/>
                  </a:lnTo>
                  <a:lnTo>
                    <a:pt x="4203" y="4253"/>
                  </a:lnTo>
                  <a:lnTo>
                    <a:pt x="4331" y="4232"/>
                  </a:lnTo>
                  <a:lnTo>
                    <a:pt x="4457" y="4208"/>
                  </a:lnTo>
                  <a:lnTo>
                    <a:pt x="4579" y="4183"/>
                  </a:lnTo>
                  <a:lnTo>
                    <a:pt x="4697" y="4157"/>
                  </a:lnTo>
                  <a:lnTo>
                    <a:pt x="4811" y="4129"/>
                  </a:lnTo>
                  <a:lnTo>
                    <a:pt x="4921" y="4101"/>
                  </a:lnTo>
                  <a:lnTo>
                    <a:pt x="5027" y="4072"/>
                  </a:lnTo>
                  <a:lnTo>
                    <a:pt x="5129" y="4042"/>
                  </a:lnTo>
                  <a:lnTo>
                    <a:pt x="5225" y="4012"/>
                  </a:lnTo>
                  <a:lnTo>
                    <a:pt x="5316" y="3983"/>
                  </a:lnTo>
                  <a:lnTo>
                    <a:pt x="5403" y="3954"/>
                  </a:lnTo>
                  <a:lnTo>
                    <a:pt x="5484" y="3925"/>
                  </a:lnTo>
                  <a:lnTo>
                    <a:pt x="5560" y="3897"/>
                  </a:lnTo>
                  <a:lnTo>
                    <a:pt x="5631" y="3870"/>
                  </a:lnTo>
                  <a:lnTo>
                    <a:pt x="5695" y="3845"/>
                  </a:lnTo>
                  <a:lnTo>
                    <a:pt x="5754" y="3821"/>
                  </a:lnTo>
                  <a:lnTo>
                    <a:pt x="5852" y="3780"/>
                  </a:lnTo>
                  <a:lnTo>
                    <a:pt x="5924" y="3747"/>
                  </a:lnTo>
                  <a:lnTo>
                    <a:pt x="5969" y="3727"/>
                  </a:lnTo>
                  <a:lnTo>
                    <a:pt x="5984" y="3719"/>
                  </a:lnTo>
                  <a:lnTo>
                    <a:pt x="4509" y="32"/>
                  </a:lnTo>
                  <a:lnTo>
                    <a:pt x="4492" y="48"/>
                  </a:lnTo>
                  <a:lnTo>
                    <a:pt x="4443" y="97"/>
                  </a:lnTo>
                  <a:lnTo>
                    <a:pt x="4425" y="113"/>
                  </a:lnTo>
                  <a:lnTo>
                    <a:pt x="4405" y="131"/>
                  </a:lnTo>
                  <a:lnTo>
                    <a:pt x="4382" y="149"/>
                  </a:lnTo>
                  <a:lnTo>
                    <a:pt x="4356" y="169"/>
                  </a:lnTo>
                  <a:lnTo>
                    <a:pt x="4328" y="190"/>
                  </a:lnTo>
                  <a:lnTo>
                    <a:pt x="4297" y="211"/>
                  </a:lnTo>
                  <a:lnTo>
                    <a:pt x="4264" y="233"/>
                  </a:lnTo>
                  <a:lnTo>
                    <a:pt x="4228" y="256"/>
                  </a:lnTo>
                  <a:lnTo>
                    <a:pt x="4189" y="279"/>
                  </a:lnTo>
                  <a:lnTo>
                    <a:pt x="4148" y="301"/>
                  </a:lnTo>
                  <a:lnTo>
                    <a:pt x="4102" y="324"/>
                  </a:lnTo>
                  <a:lnTo>
                    <a:pt x="4054" y="347"/>
                  </a:lnTo>
                  <a:lnTo>
                    <a:pt x="4003" y="369"/>
                  </a:lnTo>
                  <a:lnTo>
                    <a:pt x="3949" y="391"/>
                  </a:lnTo>
                  <a:lnTo>
                    <a:pt x="3892" y="413"/>
                  </a:lnTo>
                  <a:lnTo>
                    <a:pt x="3831" y="434"/>
                  </a:lnTo>
                  <a:lnTo>
                    <a:pt x="3767" y="454"/>
                  </a:lnTo>
                  <a:lnTo>
                    <a:pt x="3699" y="472"/>
                  </a:lnTo>
                  <a:lnTo>
                    <a:pt x="3628" y="489"/>
                  </a:lnTo>
                  <a:lnTo>
                    <a:pt x="3553" y="505"/>
                  </a:lnTo>
                  <a:lnTo>
                    <a:pt x="3475" y="520"/>
                  </a:lnTo>
                  <a:lnTo>
                    <a:pt x="3394" y="533"/>
                  </a:lnTo>
                  <a:lnTo>
                    <a:pt x="3307" y="544"/>
                  </a:lnTo>
                  <a:lnTo>
                    <a:pt x="3218" y="553"/>
                  </a:lnTo>
                  <a:lnTo>
                    <a:pt x="3153" y="542"/>
                  </a:lnTo>
                  <a:lnTo>
                    <a:pt x="3090" y="530"/>
                  </a:lnTo>
                  <a:lnTo>
                    <a:pt x="3029" y="516"/>
                  </a:lnTo>
                  <a:lnTo>
                    <a:pt x="2970" y="500"/>
                  </a:lnTo>
                  <a:lnTo>
                    <a:pt x="2913" y="483"/>
                  </a:lnTo>
                  <a:lnTo>
                    <a:pt x="2857" y="465"/>
                  </a:lnTo>
                  <a:lnTo>
                    <a:pt x="2803" y="445"/>
                  </a:lnTo>
                  <a:lnTo>
                    <a:pt x="2752" y="424"/>
                  </a:lnTo>
                  <a:lnTo>
                    <a:pt x="2703" y="403"/>
                  </a:lnTo>
                  <a:lnTo>
                    <a:pt x="2655" y="380"/>
                  </a:lnTo>
                  <a:lnTo>
                    <a:pt x="2609" y="357"/>
                  </a:lnTo>
                  <a:lnTo>
                    <a:pt x="2566" y="333"/>
                  </a:lnTo>
                  <a:lnTo>
                    <a:pt x="2524" y="310"/>
                  </a:lnTo>
                  <a:lnTo>
                    <a:pt x="2485" y="286"/>
                  </a:lnTo>
                  <a:lnTo>
                    <a:pt x="2447" y="262"/>
                  </a:lnTo>
                  <a:lnTo>
                    <a:pt x="2412" y="238"/>
                  </a:lnTo>
                  <a:lnTo>
                    <a:pt x="2378" y="215"/>
                  </a:lnTo>
                  <a:lnTo>
                    <a:pt x="2347" y="192"/>
                  </a:lnTo>
                  <a:lnTo>
                    <a:pt x="2317" y="170"/>
                  </a:lnTo>
                  <a:lnTo>
                    <a:pt x="2290" y="148"/>
                  </a:lnTo>
                  <a:lnTo>
                    <a:pt x="2265" y="128"/>
                  </a:lnTo>
                  <a:lnTo>
                    <a:pt x="2242" y="108"/>
                  </a:lnTo>
                  <a:lnTo>
                    <a:pt x="2222" y="89"/>
                  </a:lnTo>
                  <a:lnTo>
                    <a:pt x="2203" y="72"/>
                  </a:lnTo>
                  <a:lnTo>
                    <a:pt x="2172" y="42"/>
                  </a:lnTo>
                  <a:lnTo>
                    <a:pt x="2149" y="19"/>
                  </a:lnTo>
                  <a:lnTo>
                    <a:pt x="2136" y="5"/>
                  </a:lnTo>
                  <a:lnTo>
                    <a:pt x="2131" y="0"/>
                  </a:lnTo>
                  <a:close/>
                </a:path>
              </a:pathLst>
            </a:custGeom>
            <a:solidFill>
              <a:srgbClr val="CB2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057">
              <a:extLst>
                <a:ext uri="{FF2B5EF4-FFF2-40B4-BE49-F238E27FC236}">
                  <a16:creationId xmlns:a16="http://schemas.microsoft.com/office/drawing/2014/main" id="{F0BEB8B5-8E39-4E56-A8FD-63939ADBF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2933"/>
              <a:ext cx="51" cy="53"/>
            </a:xfrm>
            <a:custGeom>
              <a:avLst/>
              <a:gdLst>
                <a:gd name="T0" fmla="*/ 1435 w 2605"/>
                <a:gd name="T1" fmla="*/ 7 h 2598"/>
                <a:gd name="T2" fmla="*/ 1627 w 2605"/>
                <a:gd name="T3" fmla="*/ 41 h 2598"/>
                <a:gd name="T4" fmla="*/ 1808 w 2605"/>
                <a:gd name="T5" fmla="*/ 102 h 2598"/>
                <a:gd name="T6" fmla="*/ 1977 w 2605"/>
                <a:gd name="T7" fmla="*/ 189 h 2598"/>
                <a:gd name="T8" fmla="*/ 2130 w 2605"/>
                <a:gd name="T9" fmla="*/ 298 h 2598"/>
                <a:gd name="T10" fmla="*/ 2265 w 2605"/>
                <a:gd name="T11" fmla="*/ 427 h 2598"/>
                <a:gd name="T12" fmla="*/ 2382 w 2605"/>
                <a:gd name="T13" fmla="*/ 574 h 2598"/>
                <a:gd name="T14" fmla="*/ 2476 w 2605"/>
                <a:gd name="T15" fmla="*/ 737 h 2598"/>
                <a:gd name="T16" fmla="*/ 2545 w 2605"/>
                <a:gd name="T17" fmla="*/ 914 h 2598"/>
                <a:gd name="T18" fmla="*/ 2589 w 2605"/>
                <a:gd name="T19" fmla="*/ 1102 h 2598"/>
                <a:gd name="T20" fmla="*/ 2605 w 2605"/>
                <a:gd name="T21" fmla="*/ 1299 h 2598"/>
                <a:gd name="T22" fmla="*/ 2589 w 2605"/>
                <a:gd name="T23" fmla="*/ 1496 h 2598"/>
                <a:gd name="T24" fmla="*/ 2545 w 2605"/>
                <a:gd name="T25" fmla="*/ 1685 h 2598"/>
                <a:gd name="T26" fmla="*/ 2476 w 2605"/>
                <a:gd name="T27" fmla="*/ 1862 h 2598"/>
                <a:gd name="T28" fmla="*/ 2382 w 2605"/>
                <a:gd name="T29" fmla="*/ 2025 h 2598"/>
                <a:gd name="T30" fmla="*/ 2265 w 2605"/>
                <a:gd name="T31" fmla="*/ 2172 h 2598"/>
                <a:gd name="T32" fmla="*/ 2130 w 2605"/>
                <a:gd name="T33" fmla="*/ 2301 h 2598"/>
                <a:gd name="T34" fmla="*/ 1977 w 2605"/>
                <a:gd name="T35" fmla="*/ 2410 h 2598"/>
                <a:gd name="T36" fmla="*/ 1808 w 2605"/>
                <a:gd name="T37" fmla="*/ 2496 h 2598"/>
                <a:gd name="T38" fmla="*/ 1627 w 2605"/>
                <a:gd name="T39" fmla="*/ 2557 h 2598"/>
                <a:gd name="T40" fmla="*/ 1435 w 2605"/>
                <a:gd name="T41" fmla="*/ 2592 h 2598"/>
                <a:gd name="T42" fmla="*/ 1235 w 2605"/>
                <a:gd name="T43" fmla="*/ 2597 h 2598"/>
                <a:gd name="T44" fmla="*/ 1040 w 2605"/>
                <a:gd name="T45" fmla="*/ 2572 h 2598"/>
                <a:gd name="T46" fmla="*/ 855 w 2605"/>
                <a:gd name="T47" fmla="*/ 2519 h 2598"/>
                <a:gd name="T48" fmla="*/ 682 w 2605"/>
                <a:gd name="T49" fmla="*/ 2441 h 2598"/>
                <a:gd name="T50" fmla="*/ 524 w 2605"/>
                <a:gd name="T51" fmla="*/ 2340 h 2598"/>
                <a:gd name="T52" fmla="*/ 382 w 2605"/>
                <a:gd name="T53" fmla="*/ 2218 h 2598"/>
                <a:gd name="T54" fmla="*/ 259 w 2605"/>
                <a:gd name="T55" fmla="*/ 2076 h 2598"/>
                <a:gd name="T56" fmla="*/ 158 w 2605"/>
                <a:gd name="T57" fmla="*/ 1918 h 2598"/>
                <a:gd name="T58" fmla="*/ 79 w 2605"/>
                <a:gd name="T59" fmla="*/ 1745 h 2598"/>
                <a:gd name="T60" fmla="*/ 26 w 2605"/>
                <a:gd name="T61" fmla="*/ 1561 h 2598"/>
                <a:gd name="T62" fmla="*/ 2 w 2605"/>
                <a:gd name="T63" fmla="*/ 1366 h 2598"/>
                <a:gd name="T64" fmla="*/ 7 w 2605"/>
                <a:gd name="T65" fmla="*/ 1167 h 2598"/>
                <a:gd name="T66" fmla="*/ 41 w 2605"/>
                <a:gd name="T67" fmla="*/ 976 h 2598"/>
                <a:gd name="T68" fmla="*/ 102 w 2605"/>
                <a:gd name="T69" fmla="*/ 794 h 2598"/>
                <a:gd name="T70" fmla="*/ 189 w 2605"/>
                <a:gd name="T71" fmla="*/ 627 h 2598"/>
                <a:gd name="T72" fmla="*/ 298 w 2605"/>
                <a:gd name="T73" fmla="*/ 474 h 2598"/>
                <a:gd name="T74" fmla="*/ 428 w 2605"/>
                <a:gd name="T75" fmla="*/ 339 h 2598"/>
                <a:gd name="T76" fmla="*/ 575 w 2605"/>
                <a:gd name="T77" fmla="*/ 223 h 2598"/>
                <a:gd name="T78" fmla="*/ 738 w 2605"/>
                <a:gd name="T79" fmla="*/ 129 h 2598"/>
                <a:gd name="T80" fmla="*/ 916 w 2605"/>
                <a:gd name="T81" fmla="*/ 59 h 2598"/>
                <a:gd name="T82" fmla="*/ 1104 w 2605"/>
                <a:gd name="T83" fmla="*/ 15 h 2598"/>
                <a:gd name="T84" fmla="*/ 1302 w 2605"/>
                <a:gd name="T85" fmla="*/ 0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05" h="2598">
                  <a:moveTo>
                    <a:pt x="1302" y="0"/>
                  </a:moveTo>
                  <a:lnTo>
                    <a:pt x="1369" y="2"/>
                  </a:lnTo>
                  <a:lnTo>
                    <a:pt x="1435" y="7"/>
                  </a:lnTo>
                  <a:lnTo>
                    <a:pt x="1500" y="15"/>
                  </a:lnTo>
                  <a:lnTo>
                    <a:pt x="1564" y="27"/>
                  </a:lnTo>
                  <a:lnTo>
                    <a:pt x="1627" y="41"/>
                  </a:lnTo>
                  <a:lnTo>
                    <a:pt x="1689" y="59"/>
                  </a:lnTo>
                  <a:lnTo>
                    <a:pt x="1749" y="79"/>
                  </a:lnTo>
                  <a:lnTo>
                    <a:pt x="1808" y="102"/>
                  </a:lnTo>
                  <a:lnTo>
                    <a:pt x="1866" y="129"/>
                  </a:lnTo>
                  <a:lnTo>
                    <a:pt x="1922" y="158"/>
                  </a:lnTo>
                  <a:lnTo>
                    <a:pt x="1977" y="189"/>
                  </a:lnTo>
                  <a:lnTo>
                    <a:pt x="2029" y="223"/>
                  </a:lnTo>
                  <a:lnTo>
                    <a:pt x="2080" y="259"/>
                  </a:lnTo>
                  <a:lnTo>
                    <a:pt x="2130" y="298"/>
                  </a:lnTo>
                  <a:lnTo>
                    <a:pt x="2177" y="339"/>
                  </a:lnTo>
                  <a:lnTo>
                    <a:pt x="2222" y="382"/>
                  </a:lnTo>
                  <a:lnTo>
                    <a:pt x="2265" y="427"/>
                  </a:lnTo>
                  <a:lnTo>
                    <a:pt x="2306" y="474"/>
                  </a:lnTo>
                  <a:lnTo>
                    <a:pt x="2345" y="523"/>
                  </a:lnTo>
                  <a:lnTo>
                    <a:pt x="2382" y="574"/>
                  </a:lnTo>
                  <a:lnTo>
                    <a:pt x="2416" y="627"/>
                  </a:lnTo>
                  <a:lnTo>
                    <a:pt x="2447" y="681"/>
                  </a:lnTo>
                  <a:lnTo>
                    <a:pt x="2476" y="737"/>
                  </a:lnTo>
                  <a:lnTo>
                    <a:pt x="2502" y="794"/>
                  </a:lnTo>
                  <a:lnTo>
                    <a:pt x="2525" y="854"/>
                  </a:lnTo>
                  <a:lnTo>
                    <a:pt x="2545" y="914"/>
                  </a:lnTo>
                  <a:lnTo>
                    <a:pt x="2563" y="976"/>
                  </a:lnTo>
                  <a:lnTo>
                    <a:pt x="2578" y="1038"/>
                  </a:lnTo>
                  <a:lnTo>
                    <a:pt x="2589" y="1102"/>
                  </a:lnTo>
                  <a:lnTo>
                    <a:pt x="2597" y="1167"/>
                  </a:lnTo>
                  <a:lnTo>
                    <a:pt x="2603" y="1233"/>
                  </a:lnTo>
                  <a:lnTo>
                    <a:pt x="2605" y="1299"/>
                  </a:lnTo>
                  <a:lnTo>
                    <a:pt x="2603" y="1366"/>
                  </a:lnTo>
                  <a:lnTo>
                    <a:pt x="2597" y="1432"/>
                  </a:lnTo>
                  <a:lnTo>
                    <a:pt x="2589" y="1496"/>
                  </a:lnTo>
                  <a:lnTo>
                    <a:pt x="2578" y="1561"/>
                  </a:lnTo>
                  <a:lnTo>
                    <a:pt x="2563" y="1624"/>
                  </a:lnTo>
                  <a:lnTo>
                    <a:pt x="2545" y="1685"/>
                  </a:lnTo>
                  <a:lnTo>
                    <a:pt x="2525" y="1745"/>
                  </a:lnTo>
                  <a:lnTo>
                    <a:pt x="2502" y="1804"/>
                  </a:lnTo>
                  <a:lnTo>
                    <a:pt x="2476" y="1862"/>
                  </a:lnTo>
                  <a:lnTo>
                    <a:pt x="2447" y="1918"/>
                  </a:lnTo>
                  <a:lnTo>
                    <a:pt x="2416" y="1972"/>
                  </a:lnTo>
                  <a:lnTo>
                    <a:pt x="2382" y="2025"/>
                  </a:lnTo>
                  <a:lnTo>
                    <a:pt x="2345" y="2076"/>
                  </a:lnTo>
                  <a:lnTo>
                    <a:pt x="2306" y="2125"/>
                  </a:lnTo>
                  <a:lnTo>
                    <a:pt x="2265" y="2172"/>
                  </a:lnTo>
                  <a:lnTo>
                    <a:pt x="2222" y="2218"/>
                  </a:lnTo>
                  <a:lnTo>
                    <a:pt x="2177" y="2261"/>
                  </a:lnTo>
                  <a:lnTo>
                    <a:pt x="2130" y="2301"/>
                  </a:lnTo>
                  <a:lnTo>
                    <a:pt x="2080" y="2340"/>
                  </a:lnTo>
                  <a:lnTo>
                    <a:pt x="2029" y="2376"/>
                  </a:lnTo>
                  <a:lnTo>
                    <a:pt x="1977" y="2410"/>
                  </a:lnTo>
                  <a:lnTo>
                    <a:pt x="1922" y="2441"/>
                  </a:lnTo>
                  <a:lnTo>
                    <a:pt x="1866" y="2470"/>
                  </a:lnTo>
                  <a:lnTo>
                    <a:pt x="1808" y="2496"/>
                  </a:lnTo>
                  <a:lnTo>
                    <a:pt x="1749" y="2519"/>
                  </a:lnTo>
                  <a:lnTo>
                    <a:pt x="1689" y="2540"/>
                  </a:lnTo>
                  <a:lnTo>
                    <a:pt x="1627" y="2557"/>
                  </a:lnTo>
                  <a:lnTo>
                    <a:pt x="1564" y="2572"/>
                  </a:lnTo>
                  <a:lnTo>
                    <a:pt x="1500" y="2583"/>
                  </a:lnTo>
                  <a:lnTo>
                    <a:pt x="1435" y="2592"/>
                  </a:lnTo>
                  <a:lnTo>
                    <a:pt x="1369" y="2597"/>
                  </a:lnTo>
                  <a:lnTo>
                    <a:pt x="1302" y="2598"/>
                  </a:lnTo>
                  <a:lnTo>
                    <a:pt x="1235" y="2597"/>
                  </a:lnTo>
                  <a:lnTo>
                    <a:pt x="1170" y="2592"/>
                  </a:lnTo>
                  <a:lnTo>
                    <a:pt x="1104" y="2583"/>
                  </a:lnTo>
                  <a:lnTo>
                    <a:pt x="1040" y="2572"/>
                  </a:lnTo>
                  <a:lnTo>
                    <a:pt x="977" y="2557"/>
                  </a:lnTo>
                  <a:lnTo>
                    <a:pt x="916" y="2540"/>
                  </a:lnTo>
                  <a:lnTo>
                    <a:pt x="855" y="2519"/>
                  </a:lnTo>
                  <a:lnTo>
                    <a:pt x="796" y="2496"/>
                  </a:lnTo>
                  <a:lnTo>
                    <a:pt x="738" y="2470"/>
                  </a:lnTo>
                  <a:lnTo>
                    <a:pt x="682" y="2441"/>
                  </a:lnTo>
                  <a:lnTo>
                    <a:pt x="628" y="2410"/>
                  </a:lnTo>
                  <a:lnTo>
                    <a:pt x="575" y="2376"/>
                  </a:lnTo>
                  <a:lnTo>
                    <a:pt x="524" y="2340"/>
                  </a:lnTo>
                  <a:lnTo>
                    <a:pt x="475" y="2301"/>
                  </a:lnTo>
                  <a:lnTo>
                    <a:pt x="428" y="2261"/>
                  </a:lnTo>
                  <a:lnTo>
                    <a:pt x="382" y="2218"/>
                  </a:lnTo>
                  <a:lnTo>
                    <a:pt x="338" y="2172"/>
                  </a:lnTo>
                  <a:lnTo>
                    <a:pt x="298" y="2125"/>
                  </a:lnTo>
                  <a:lnTo>
                    <a:pt x="259" y="2076"/>
                  </a:lnTo>
                  <a:lnTo>
                    <a:pt x="223" y="2025"/>
                  </a:lnTo>
                  <a:lnTo>
                    <a:pt x="189" y="1972"/>
                  </a:lnTo>
                  <a:lnTo>
                    <a:pt x="158" y="1918"/>
                  </a:lnTo>
                  <a:lnTo>
                    <a:pt x="129" y="1862"/>
                  </a:lnTo>
                  <a:lnTo>
                    <a:pt x="102" y="1804"/>
                  </a:lnTo>
                  <a:lnTo>
                    <a:pt x="79" y="1745"/>
                  </a:lnTo>
                  <a:lnTo>
                    <a:pt x="58" y="1685"/>
                  </a:lnTo>
                  <a:lnTo>
                    <a:pt x="41" y="1624"/>
                  </a:lnTo>
                  <a:lnTo>
                    <a:pt x="26" y="1561"/>
                  </a:lnTo>
                  <a:lnTo>
                    <a:pt x="15" y="1496"/>
                  </a:lnTo>
                  <a:lnTo>
                    <a:pt x="7" y="1432"/>
                  </a:lnTo>
                  <a:lnTo>
                    <a:pt x="2" y="1366"/>
                  </a:lnTo>
                  <a:lnTo>
                    <a:pt x="0" y="1299"/>
                  </a:lnTo>
                  <a:lnTo>
                    <a:pt x="2" y="1233"/>
                  </a:lnTo>
                  <a:lnTo>
                    <a:pt x="7" y="1167"/>
                  </a:lnTo>
                  <a:lnTo>
                    <a:pt x="15" y="1102"/>
                  </a:lnTo>
                  <a:lnTo>
                    <a:pt x="26" y="1038"/>
                  </a:lnTo>
                  <a:lnTo>
                    <a:pt x="41" y="976"/>
                  </a:lnTo>
                  <a:lnTo>
                    <a:pt x="58" y="914"/>
                  </a:lnTo>
                  <a:lnTo>
                    <a:pt x="79" y="854"/>
                  </a:lnTo>
                  <a:lnTo>
                    <a:pt x="102" y="794"/>
                  </a:lnTo>
                  <a:lnTo>
                    <a:pt x="129" y="737"/>
                  </a:lnTo>
                  <a:lnTo>
                    <a:pt x="158" y="681"/>
                  </a:lnTo>
                  <a:lnTo>
                    <a:pt x="189" y="627"/>
                  </a:lnTo>
                  <a:lnTo>
                    <a:pt x="223" y="574"/>
                  </a:lnTo>
                  <a:lnTo>
                    <a:pt x="259" y="523"/>
                  </a:lnTo>
                  <a:lnTo>
                    <a:pt x="298" y="474"/>
                  </a:lnTo>
                  <a:lnTo>
                    <a:pt x="338" y="427"/>
                  </a:lnTo>
                  <a:lnTo>
                    <a:pt x="382" y="382"/>
                  </a:lnTo>
                  <a:lnTo>
                    <a:pt x="428" y="339"/>
                  </a:lnTo>
                  <a:lnTo>
                    <a:pt x="475" y="298"/>
                  </a:lnTo>
                  <a:lnTo>
                    <a:pt x="524" y="259"/>
                  </a:lnTo>
                  <a:lnTo>
                    <a:pt x="575" y="223"/>
                  </a:lnTo>
                  <a:lnTo>
                    <a:pt x="628" y="189"/>
                  </a:lnTo>
                  <a:lnTo>
                    <a:pt x="682" y="158"/>
                  </a:lnTo>
                  <a:lnTo>
                    <a:pt x="738" y="129"/>
                  </a:lnTo>
                  <a:lnTo>
                    <a:pt x="796" y="102"/>
                  </a:lnTo>
                  <a:lnTo>
                    <a:pt x="855" y="79"/>
                  </a:lnTo>
                  <a:lnTo>
                    <a:pt x="916" y="59"/>
                  </a:lnTo>
                  <a:lnTo>
                    <a:pt x="977" y="41"/>
                  </a:lnTo>
                  <a:lnTo>
                    <a:pt x="1040" y="27"/>
                  </a:lnTo>
                  <a:lnTo>
                    <a:pt x="1104" y="15"/>
                  </a:lnTo>
                  <a:lnTo>
                    <a:pt x="1170" y="7"/>
                  </a:lnTo>
                  <a:lnTo>
                    <a:pt x="1235" y="2"/>
                  </a:lnTo>
                  <a:lnTo>
                    <a:pt x="1302" y="0"/>
                  </a:lnTo>
                  <a:close/>
                </a:path>
              </a:pathLst>
            </a:custGeom>
            <a:solidFill>
              <a:srgbClr val="CB2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" name="Oval 2058">
            <a:extLst>
              <a:ext uri="{FF2B5EF4-FFF2-40B4-BE49-F238E27FC236}">
                <a16:creationId xmlns:a16="http://schemas.microsoft.com/office/drawing/2014/main" id="{11A32B8A-0011-4586-97FD-A1C7349BE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849" y="3162299"/>
            <a:ext cx="1485900" cy="148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Oval 2059">
            <a:extLst>
              <a:ext uri="{FF2B5EF4-FFF2-40B4-BE49-F238E27FC236}">
                <a16:creationId xmlns:a16="http://schemas.microsoft.com/office/drawing/2014/main" id="{968052A2-0F17-467A-8D52-023E7417B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349" y="1714499"/>
            <a:ext cx="4152900" cy="415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2060">
            <a:extLst>
              <a:ext uri="{FF2B5EF4-FFF2-40B4-BE49-F238E27FC236}">
                <a16:creationId xmlns:a16="http://schemas.microsoft.com/office/drawing/2014/main" id="{B0702456-3C53-42D0-BEBC-6FA57D6C6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173" y="3138488"/>
            <a:ext cx="858838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fr-FR" altLang="fr-FR" sz="1600" i="0"/>
              <a:t>25 Ci</a:t>
            </a:r>
          </a:p>
          <a:p>
            <a:pPr algn="ctr">
              <a:lnSpc>
                <a:spcPct val="420000"/>
              </a:lnSpc>
              <a:spcBef>
                <a:spcPct val="0"/>
              </a:spcBef>
            </a:pPr>
            <a:r>
              <a:rPr lang="fr-FR" altLang="fr-FR" sz="1600" i="0"/>
              <a:t>925 GBq</a:t>
            </a:r>
            <a:endParaRPr lang="fr-FR" altLang="fr-FR" sz="1600" b="0">
              <a:latin typeface="Times New Roman" panose="02020603050405020304" pitchFamily="18" charset="0"/>
            </a:endParaRPr>
          </a:p>
        </p:txBody>
      </p:sp>
      <p:sp>
        <p:nvSpPr>
          <p:cNvPr id="35" name="WordArt 2061">
            <a:extLst>
              <a:ext uri="{FF2B5EF4-FFF2-40B4-BE49-F238E27FC236}">
                <a16:creationId xmlns:a16="http://schemas.microsoft.com/office/drawing/2014/main" id="{AE5242A9-2248-4DC0-B70C-6C236C54CC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6749" y="3047999"/>
            <a:ext cx="1495425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586405"/>
              </a:avLst>
            </a:prstTxWarp>
          </a:bodyPr>
          <a:lstStyle/>
          <a:p>
            <a:pPr algn="ctr"/>
            <a:r>
              <a:rPr lang="fr-FR" sz="2000" kern="10"/>
              <a:t>avec collimateur</a:t>
            </a:r>
          </a:p>
        </p:txBody>
      </p:sp>
      <p:sp>
        <p:nvSpPr>
          <p:cNvPr id="36" name="WordArt 2062">
            <a:extLst>
              <a:ext uri="{FF2B5EF4-FFF2-40B4-BE49-F238E27FC236}">
                <a16:creationId xmlns:a16="http://schemas.microsoft.com/office/drawing/2014/main" id="{203DCFCB-0A6A-4171-BE89-B43BB04004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65749" y="1904999"/>
            <a:ext cx="22860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873571"/>
              </a:avLst>
            </a:prstTxWarp>
          </a:bodyPr>
          <a:lstStyle/>
          <a:p>
            <a:pPr algn="ctr"/>
            <a:r>
              <a:rPr lang="fr-FR" sz="1600" kern="10"/>
              <a:t>sans collimateur</a:t>
            </a:r>
          </a:p>
        </p:txBody>
      </p:sp>
      <p:sp>
        <p:nvSpPr>
          <p:cNvPr id="37" name="WordArt 2063">
            <a:extLst>
              <a:ext uri="{FF2B5EF4-FFF2-40B4-BE49-F238E27FC236}">
                <a16:creationId xmlns:a16="http://schemas.microsoft.com/office/drawing/2014/main" id="{B3715483-106B-4036-9FC2-1337862FF9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7699" y="1523999"/>
            <a:ext cx="4146550" cy="419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2841736"/>
              </a:avLst>
            </a:prstTxWarp>
          </a:bodyPr>
          <a:lstStyle/>
          <a:p>
            <a:pPr algn="ctr"/>
            <a:r>
              <a:rPr lang="fr-FR" sz="2000" kern="10">
                <a:solidFill>
                  <a:srgbClr val="FF0000"/>
                </a:solidFill>
              </a:rPr>
              <a:t>délimitation de la zone contrôlée</a:t>
            </a:r>
          </a:p>
        </p:txBody>
      </p:sp>
      <p:sp>
        <p:nvSpPr>
          <p:cNvPr id="38" name="Text Box 2064">
            <a:extLst>
              <a:ext uri="{FF2B5EF4-FFF2-40B4-BE49-F238E27FC236}">
                <a16:creationId xmlns:a16="http://schemas.microsoft.com/office/drawing/2014/main" id="{438CD3FA-4CF1-4DB3-B6CF-732BE8DB9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549" y="2666999"/>
            <a:ext cx="615950" cy="457200"/>
          </a:xfrm>
          <a:prstGeom prst="rect">
            <a:avLst/>
          </a:prstGeom>
          <a:solidFill>
            <a:srgbClr val="F986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>
                <a:solidFill>
                  <a:schemeClr val="bg1"/>
                </a:solidFill>
              </a:rPr>
              <a:t>6 m</a:t>
            </a:r>
            <a:endParaRPr lang="fr-FR" altLang="fr-FR" sz="2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AutoShape 2065">
            <a:extLst>
              <a:ext uri="{FF2B5EF4-FFF2-40B4-BE49-F238E27FC236}">
                <a16:creationId xmlns:a16="http://schemas.microsoft.com/office/drawing/2014/main" id="{13CE806E-12CB-484D-849D-A5053D7C3F8C}"/>
              </a:ext>
            </a:extLst>
          </p:cNvPr>
          <p:cNvSpPr>
            <a:spLocks noChangeArrowheads="1"/>
          </p:cNvSpPr>
          <p:nvPr/>
        </p:nvSpPr>
        <p:spPr bwMode="auto">
          <a:xfrm rot="2448403" flipH="1" flipV="1">
            <a:off x="6481072" y="2521078"/>
            <a:ext cx="268553" cy="1671638"/>
          </a:xfrm>
          <a:prstGeom prst="triangle">
            <a:avLst>
              <a:gd name="adj" fmla="val 50000"/>
            </a:avLst>
          </a:prstGeom>
          <a:solidFill>
            <a:srgbClr val="F986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AutoShape 2066">
            <a:extLst>
              <a:ext uri="{FF2B5EF4-FFF2-40B4-BE49-F238E27FC236}">
                <a16:creationId xmlns:a16="http://schemas.microsoft.com/office/drawing/2014/main" id="{2666B7EA-64AC-4ED3-BF8D-466AB3371F43}"/>
              </a:ext>
            </a:extLst>
          </p:cNvPr>
          <p:cNvSpPr>
            <a:spLocks noChangeArrowheads="1"/>
          </p:cNvSpPr>
          <p:nvPr/>
        </p:nvSpPr>
        <p:spPr bwMode="auto">
          <a:xfrm rot="19939312" flipH="1" flipV="1">
            <a:off x="2867349" y="2927349"/>
            <a:ext cx="152400" cy="1295400"/>
          </a:xfrm>
          <a:prstGeom prst="triangle">
            <a:avLst>
              <a:gd name="adj" fmla="val 50000"/>
            </a:avLst>
          </a:prstGeom>
          <a:solidFill>
            <a:srgbClr val="F986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Text Box 2067">
            <a:extLst>
              <a:ext uri="{FF2B5EF4-FFF2-40B4-BE49-F238E27FC236}">
                <a16:creationId xmlns:a16="http://schemas.microsoft.com/office/drawing/2014/main" id="{EBEAB548-DD97-4323-BF7B-7B0CD06CA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149" y="2348880"/>
            <a:ext cx="1156219" cy="461665"/>
          </a:xfrm>
          <a:prstGeom prst="rect">
            <a:avLst/>
          </a:prstGeom>
          <a:solidFill>
            <a:srgbClr val="F986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 dirty="0">
                <a:solidFill>
                  <a:schemeClr val="bg1"/>
                </a:solidFill>
              </a:rPr>
              <a:t>100 m</a:t>
            </a:r>
            <a:endParaRPr lang="fr-FR" altLang="fr-FR" sz="2400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AutoShape 2068">
            <a:extLst>
              <a:ext uri="{FF2B5EF4-FFF2-40B4-BE49-F238E27FC236}">
                <a16:creationId xmlns:a16="http://schemas.microsoft.com/office/drawing/2014/main" id="{99C268A1-EF77-492C-8111-F07313D86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449" y="4869160"/>
            <a:ext cx="914400" cy="762000"/>
          </a:xfrm>
          <a:prstGeom prst="triangle">
            <a:avLst>
              <a:gd name="adj" fmla="val 50000"/>
            </a:avLst>
          </a:prstGeom>
          <a:solidFill>
            <a:srgbClr val="F9862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fr-FR" altLang="fr-FR" sz="4800" i="0" dirty="0">
                <a:solidFill>
                  <a:schemeClr val="bg1"/>
                </a:solidFill>
              </a:rPr>
              <a:t>!</a:t>
            </a:r>
            <a:endParaRPr lang="fr-FR" altLang="fr-FR" sz="4800" i="0" dirty="0"/>
          </a:p>
        </p:txBody>
      </p:sp>
      <p:sp>
        <p:nvSpPr>
          <p:cNvPr id="43" name="Text Box 2069">
            <a:extLst>
              <a:ext uri="{FF2B5EF4-FFF2-40B4-BE49-F238E27FC236}">
                <a16:creationId xmlns:a16="http://schemas.microsoft.com/office/drawing/2014/main" id="{23AD1B60-D841-47AC-8154-3ECA9004E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449" y="5714999"/>
            <a:ext cx="2832991" cy="535531"/>
          </a:xfrm>
          <a:prstGeom prst="rect">
            <a:avLst/>
          </a:prstGeom>
          <a:noFill/>
          <a:ln w="28575">
            <a:solidFill>
              <a:srgbClr val="F986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800" i="0" dirty="0"/>
              <a:t>Installation radiométrique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800" i="0" dirty="0"/>
              <a:t>de l’établissement</a:t>
            </a:r>
            <a:endParaRPr lang="fr-FR" altLang="fr-FR" sz="2400" b="0" dirty="0">
              <a:latin typeface="Times New Roman" panose="02020603050405020304" pitchFamily="18" charset="0"/>
            </a:endParaRPr>
          </a:p>
        </p:txBody>
      </p:sp>
      <p:sp>
        <p:nvSpPr>
          <p:cNvPr id="45" name="Text Box 2072">
            <a:extLst>
              <a:ext uri="{FF2B5EF4-FFF2-40B4-BE49-F238E27FC236}">
                <a16:creationId xmlns:a16="http://schemas.microsoft.com/office/drawing/2014/main" id="{80E6A110-8328-4FBB-B049-78F4ECA1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49" y="5861049"/>
            <a:ext cx="2343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9862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altLang="fr-FR" sz="1800" i="0"/>
              <a:t>RISQUE D’EXPOSITION </a:t>
            </a:r>
            <a:endParaRPr lang="fr-FR" altLang="fr-FR" sz="1800">
              <a:latin typeface="Times New Roman" panose="02020603050405020304" pitchFamily="18" charset="0"/>
            </a:endParaRPr>
          </a:p>
        </p:txBody>
      </p:sp>
      <p:sp>
        <p:nvSpPr>
          <p:cNvPr id="46" name="AutoShape 2073">
            <a:extLst>
              <a:ext uri="{FF2B5EF4-FFF2-40B4-BE49-F238E27FC236}">
                <a16:creationId xmlns:a16="http://schemas.microsoft.com/office/drawing/2014/main" id="{9314B9F7-9300-40A1-B044-2FE95F7583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5949" y="5676899"/>
            <a:ext cx="381000" cy="609600"/>
          </a:xfrm>
          <a:prstGeom prst="triangle">
            <a:avLst>
              <a:gd name="adj" fmla="val 50000"/>
            </a:avLst>
          </a:prstGeom>
          <a:solidFill>
            <a:srgbClr val="FFDC45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7" name="Group 2074">
            <a:extLst>
              <a:ext uri="{FF2B5EF4-FFF2-40B4-BE49-F238E27FC236}">
                <a16:creationId xmlns:a16="http://schemas.microsoft.com/office/drawing/2014/main" id="{C4F0E448-8785-4218-8CB6-1260F5B0C413}"/>
              </a:ext>
            </a:extLst>
          </p:cNvPr>
          <p:cNvGrpSpPr>
            <a:grpSpLocks/>
          </p:cNvGrpSpPr>
          <p:nvPr/>
        </p:nvGrpSpPr>
        <p:grpSpPr bwMode="auto">
          <a:xfrm>
            <a:off x="152724" y="3352799"/>
            <a:ext cx="1355725" cy="2206625"/>
            <a:chOff x="586" y="2112"/>
            <a:chExt cx="854" cy="1390"/>
          </a:xfrm>
        </p:grpSpPr>
        <p:pic>
          <p:nvPicPr>
            <p:cNvPr id="48" name="Picture 2075" descr="opérateur2">
              <a:extLst>
                <a:ext uri="{FF2B5EF4-FFF2-40B4-BE49-F238E27FC236}">
                  <a16:creationId xmlns:a16="http://schemas.microsoft.com/office/drawing/2014/main" id="{312386A5-1835-4635-8139-4A1DF36A2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" y="2112"/>
              <a:ext cx="806" cy="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2076">
              <a:extLst>
                <a:ext uri="{FF2B5EF4-FFF2-40B4-BE49-F238E27FC236}">
                  <a16:creationId xmlns:a16="http://schemas.microsoft.com/office/drawing/2014/main" id="{37D3FD7B-EB7F-4F1D-8C70-CB64D4BFB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4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DD4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Rectangle 2077">
              <a:extLst>
                <a:ext uri="{FF2B5EF4-FFF2-40B4-BE49-F238E27FC236}">
                  <a16:creationId xmlns:a16="http://schemas.microsoft.com/office/drawing/2014/main" id="{D29028CE-68AC-42CA-8015-EFA2A14AC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832"/>
              <a:ext cx="19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" name="Text Box 2080">
            <a:extLst>
              <a:ext uri="{FF2B5EF4-FFF2-40B4-BE49-F238E27FC236}">
                <a16:creationId xmlns:a16="http://schemas.microsoft.com/office/drawing/2014/main" id="{8A0F8573-C825-45BC-868C-D8243FD6F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649" y="3933056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6078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E71B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800" dirty="0"/>
              <a:t>Zone surveillée</a:t>
            </a:r>
          </a:p>
        </p:txBody>
      </p:sp>
      <p:sp>
        <p:nvSpPr>
          <p:cNvPr id="52" name="Text Box 2081">
            <a:extLst>
              <a:ext uri="{FF2B5EF4-FFF2-40B4-BE49-F238E27FC236}">
                <a16:creationId xmlns:a16="http://schemas.microsoft.com/office/drawing/2014/main" id="{DBC54A6C-7612-4197-AF59-06107786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648" y="4648199"/>
            <a:ext cx="1139823" cy="457200"/>
          </a:xfrm>
          <a:prstGeom prst="rect">
            <a:avLst/>
          </a:prstGeom>
          <a:solidFill>
            <a:srgbClr val="F986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400" i="0" dirty="0">
                <a:solidFill>
                  <a:schemeClr val="bg1"/>
                </a:solidFill>
              </a:rPr>
              <a:t>400 m</a:t>
            </a:r>
            <a:endParaRPr lang="fr-FR" altLang="fr-FR" sz="2400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7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8E28AB-2A51-4DD1-B457-FEF440D9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6C9F0C-0302-437C-8E8E-A45A6F95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2</a:t>
            </a:fld>
            <a:r>
              <a:rPr lang="fr-FR" altLang="fr-FR"/>
              <a:t> -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F99EE3B-EA05-45CE-BD91-DC99279CFF3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>
            <a:spAutoFit/>
          </a:bodyPr>
          <a:lstStyle/>
          <a:p>
            <a:pPr algn="ctr"/>
            <a:r>
              <a:rPr lang="fr-FR" altLang="fr-FR" sz="2400" i="0" dirty="0">
                <a:solidFill>
                  <a:schemeClr val="bg1"/>
                </a:solidFill>
              </a:rPr>
              <a:t>     LES RAYONNEMENTS IONISANTS</a:t>
            </a: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C69D4A09-EB75-4BE7-967E-7EA1D5F1CE1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76487"/>
            <a:ext cx="8229600" cy="4271913"/>
            <a:chOff x="864" y="1440"/>
            <a:chExt cx="4416" cy="2496"/>
          </a:xfrm>
        </p:grpSpPr>
        <p:pic>
          <p:nvPicPr>
            <p:cNvPr id="8" name="Picture 6" descr="monde">
              <a:extLst>
                <a:ext uri="{FF2B5EF4-FFF2-40B4-BE49-F238E27FC236}">
                  <a16:creationId xmlns:a16="http://schemas.microsoft.com/office/drawing/2014/main" id="{381AD33C-91C4-4C43-964A-79F4308F4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40000" contrast="-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440"/>
              <a:ext cx="3984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1E16FAA3-B069-4545-BBB3-C11E5A8E8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504"/>
              <a:ext cx="2832" cy="378"/>
              <a:chOff x="1824" y="3543"/>
              <a:chExt cx="2841" cy="339"/>
            </a:xfrm>
          </p:grpSpPr>
          <p:pic>
            <p:nvPicPr>
              <p:cNvPr id="15" name="Picture 8" descr="spirale">
                <a:extLst>
                  <a:ext uri="{FF2B5EF4-FFF2-40B4-BE49-F238E27FC236}">
                    <a16:creationId xmlns:a16="http://schemas.microsoft.com/office/drawing/2014/main" id="{3E3DA2A3-B4F1-435D-BC57-1F648FCBC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3543"/>
                <a:ext cx="1539" cy="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9" descr="spirale">
                <a:extLst>
                  <a:ext uri="{FF2B5EF4-FFF2-40B4-BE49-F238E27FC236}">
                    <a16:creationId xmlns:a16="http://schemas.microsoft.com/office/drawing/2014/main" id="{87FB1674-96A6-42EB-8918-C67CFFB178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6" y="3543"/>
                <a:ext cx="1539" cy="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aphicFrame>
          <p:nvGraphicFramePr>
            <p:cNvPr id="10" name="Object 10">
              <a:hlinkClick r:id="" action="ppaction://ole?verb=0"/>
              <a:extLst>
                <a:ext uri="{FF2B5EF4-FFF2-40B4-BE49-F238E27FC236}">
                  <a16:creationId xmlns:a16="http://schemas.microsoft.com/office/drawing/2014/main" id="{907C76AB-1D2F-4487-9797-0B4D33DA01D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6799208"/>
                </p:ext>
              </p:extLst>
            </p:nvPr>
          </p:nvGraphicFramePr>
          <p:xfrm>
            <a:off x="2183" y="1789"/>
            <a:ext cx="1955" cy="1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3" name="Clip" r:id="rId5" imgW="4433760" imgH="4325760" progId="MS_ClipArt_Gallery.2">
                    <p:embed/>
                  </p:oleObj>
                </mc:Choice>
                <mc:Fallback>
                  <p:oleObj name="Clip" r:id="rId5" imgW="4433760" imgH="4325760" progId="MS_ClipArt_Gallery.2">
                    <p:embed/>
                    <p:pic>
                      <p:nvPicPr>
                        <p:cNvPr id="334858" name="Object 10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6E2F639A-579F-4981-8D4F-D45EB43D584D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lum bright="-6000" contrast="2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3" y="1789"/>
                          <a:ext cx="1955" cy="1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EEBF6A1-EFED-4B64-87C8-24E91324B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408"/>
              <a:ext cx="1029" cy="420"/>
            </a:xfrm>
            <a:custGeom>
              <a:avLst/>
              <a:gdLst>
                <a:gd name="T0" fmla="*/ 85 w 1029"/>
                <a:gd name="T1" fmla="*/ 309 h 420"/>
                <a:gd name="T2" fmla="*/ 16 w 1029"/>
                <a:gd name="T3" fmla="*/ 246 h 420"/>
                <a:gd name="T4" fmla="*/ 181 w 1029"/>
                <a:gd name="T5" fmla="*/ 165 h 420"/>
                <a:gd name="T6" fmla="*/ 517 w 1029"/>
                <a:gd name="T7" fmla="*/ 213 h 420"/>
                <a:gd name="T8" fmla="*/ 808 w 1029"/>
                <a:gd name="T9" fmla="*/ 189 h 420"/>
                <a:gd name="T10" fmla="*/ 823 w 1029"/>
                <a:gd name="T11" fmla="*/ 90 h 420"/>
                <a:gd name="T12" fmla="*/ 805 w 1029"/>
                <a:gd name="T13" fmla="*/ 21 h 420"/>
                <a:gd name="T14" fmla="*/ 997 w 1029"/>
                <a:gd name="T15" fmla="*/ 213 h 420"/>
                <a:gd name="T16" fmla="*/ 997 w 1029"/>
                <a:gd name="T17" fmla="*/ 261 h 420"/>
                <a:gd name="T18" fmla="*/ 805 w 1029"/>
                <a:gd name="T19" fmla="*/ 405 h 420"/>
                <a:gd name="T20" fmla="*/ 811 w 1029"/>
                <a:gd name="T21" fmla="*/ 351 h 420"/>
                <a:gd name="T22" fmla="*/ 829 w 1029"/>
                <a:gd name="T23" fmla="*/ 246 h 420"/>
                <a:gd name="T24" fmla="*/ 751 w 1029"/>
                <a:gd name="T25" fmla="*/ 261 h 420"/>
                <a:gd name="T26" fmla="*/ 523 w 1029"/>
                <a:gd name="T27" fmla="*/ 315 h 420"/>
                <a:gd name="T28" fmla="*/ 229 w 1029"/>
                <a:gd name="T29" fmla="*/ 261 h 420"/>
                <a:gd name="T30" fmla="*/ 130 w 1029"/>
                <a:gd name="T31" fmla="*/ 264 h 420"/>
                <a:gd name="T32" fmla="*/ 85 w 1029"/>
                <a:gd name="T33" fmla="*/ 30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9" h="420">
                  <a:moveTo>
                    <a:pt x="85" y="309"/>
                  </a:moveTo>
                  <a:cubicBezTo>
                    <a:pt x="66" y="299"/>
                    <a:pt x="0" y="270"/>
                    <a:pt x="16" y="246"/>
                  </a:cubicBezTo>
                  <a:cubicBezTo>
                    <a:pt x="32" y="222"/>
                    <a:pt x="98" y="170"/>
                    <a:pt x="181" y="165"/>
                  </a:cubicBezTo>
                  <a:cubicBezTo>
                    <a:pt x="264" y="160"/>
                    <a:pt x="413" y="209"/>
                    <a:pt x="517" y="213"/>
                  </a:cubicBezTo>
                  <a:cubicBezTo>
                    <a:pt x="621" y="217"/>
                    <a:pt x="757" y="210"/>
                    <a:pt x="808" y="189"/>
                  </a:cubicBezTo>
                  <a:cubicBezTo>
                    <a:pt x="859" y="168"/>
                    <a:pt x="823" y="118"/>
                    <a:pt x="823" y="90"/>
                  </a:cubicBezTo>
                  <a:cubicBezTo>
                    <a:pt x="823" y="62"/>
                    <a:pt x="776" y="0"/>
                    <a:pt x="805" y="21"/>
                  </a:cubicBezTo>
                  <a:cubicBezTo>
                    <a:pt x="834" y="42"/>
                    <a:pt x="965" y="173"/>
                    <a:pt x="997" y="213"/>
                  </a:cubicBezTo>
                  <a:cubicBezTo>
                    <a:pt x="1029" y="253"/>
                    <a:pt x="1029" y="229"/>
                    <a:pt x="997" y="261"/>
                  </a:cubicBezTo>
                  <a:cubicBezTo>
                    <a:pt x="965" y="293"/>
                    <a:pt x="836" y="390"/>
                    <a:pt x="805" y="405"/>
                  </a:cubicBezTo>
                  <a:cubicBezTo>
                    <a:pt x="774" y="420"/>
                    <a:pt x="807" y="377"/>
                    <a:pt x="811" y="351"/>
                  </a:cubicBezTo>
                  <a:cubicBezTo>
                    <a:pt x="815" y="325"/>
                    <a:pt x="839" y="261"/>
                    <a:pt x="829" y="246"/>
                  </a:cubicBezTo>
                  <a:cubicBezTo>
                    <a:pt x="819" y="231"/>
                    <a:pt x="802" y="249"/>
                    <a:pt x="751" y="261"/>
                  </a:cubicBezTo>
                  <a:cubicBezTo>
                    <a:pt x="700" y="273"/>
                    <a:pt x="610" y="315"/>
                    <a:pt x="523" y="315"/>
                  </a:cubicBezTo>
                  <a:cubicBezTo>
                    <a:pt x="436" y="315"/>
                    <a:pt x="294" y="269"/>
                    <a:pt x="229" y="261"/>
                  </a:cubicBezTo>
                  <a:cubicBezTo>
                    <a:pt x="164" y="253"/>
                    <a:pt x="154" y="256"/>
                    <a:pt x="130" y="264"/>
                  </a:cubicBezTo>
                  <a:cubicBezTo>
                    <a:pt x="106" y="272"/>
                    <a:pt x="94" y="300"/>
                    <a:pt x="85" y="309"/>
                  </a:cubicBezTo>
                  <a:close/>
                </a:path>
              </a:pathLst>
            </a:custGeom>
            <a:solidFill>
              <a:srgbClr val="F986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B98935C7-62DC-4BC2-8DAF-BEA77306B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582"/>
              <a:ext cx="184" cy="162"/>
            </a:xfrm>
            <a:prstGeom prst="ellipse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99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53903174-F3B1-4979-BA3E-A438AE951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208"/>
              <a:ext cx="292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fr-FR" sz="4000" i="0" dirty="0">
                  <a:solidFill>
                    <a:srgbClr val="F9862F"/>
                  </a:solidFill>
                </a:rPr>
                <a:t>+</a:t>
              </a:r>
              <a:endParaRPr lang="fr-FR" altLang="fr-FR" sz="2400" i="0" dirty="0">
                <a:solidFill>
                  <a:srgbClr val="F9862F"/>
                </a:solidFill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CC271432-4D91-4702-BE40-0F5E67663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3313"/>
              <a:ext cx="219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fr-FR" sz="4000" i="0">
                  <a:solidFill>
                    <a:srgbClr val="F9862F"/>
                  </a:solidFill>
                </a:rPr>
                <a:t>-</a:t>
              </a:r>
              <a:endParaRPr lang="fr-FR" altLang="fr-FR" sz="2400" i="0">
                <a:solidFill>
                  <a:srgbClr val="F9862F"/>
                </a:solidFill>
              </a:endParaRPr>
            </a:p>
          </p:txBody>
        </p:sp>
      </p:grpSp>
      <p:sp>
        <p:nvSpPr>
          <p:cNvPr id="17" name="Text Box 5">
            <a:extLst>
              <a:ext uri="{FF2B5EF4-FFF2-40B4-BE49-F238E27FC236}">
                <a16:creationId xmlns:a16="http://schemas.microsoft.com/office/drawing/2014/main" id="{8B855DF1-B570-4D8D-9B22-47CC6900B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00808"/>
            <a:ext cx="8229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600" b="0" dirty="0">
                <a:solidFill>
                  <a:srgbClr val="FF6600"/>
                </a:solidFill>
                <a:latin typeface="Arial Black" panose="020B0A04020102020204" pitchFamily="34" charset="0"/>
              </a:rPr>
              <a:t>Les rayonnements composés de photons ou de particules capables </a:t>
            </a:r>
          </a:p>
          <a:p>
            <a:pPr algn="ctr">
              <a:spcBef>
                <a:spcPct val="0"/>
              </a:spcBef>
            </a:pPr>
            <a:r>
              <a:rPr lang="fr-FR" altLang="fr-FR" sz="2600" b="0" dirty="0">
                <a:solidFill>
                  <a:srgbClr val="FF6600"/>
                </a:solidFill>
                <a:latin typeface="Arial Black" panose="020B0A04020102020204" pitchFamily="34" charset="0"/>
              </a:rPr>
              <a:t>de déterminer la formation d’ions directement ou indirectement.</a:t>
            </a:r>
            <a:endParaRPr lang="fr-FR" altLang="fr-FR" sz="24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40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1AB9A-2381-4A48-9AB3-7F8547E0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i="1" dirty="0">
                <a:solidFill>
                  <a:srgbClr val="FF0000"/>
                </a:solidFill>
                <a:latin typeface="Arial Narrow" panose="020B0606020202030204" pitchFamily="34" charset="0"/>
              </a:rPr>
              <a:t>Les questions à se poser lors d’un tir </a:t>
            </a:r>
            <a:r>
              <a:rPr lang="fr-FR" altLang="fr-FR" sz="36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gammagraphique</a:t>
            </a: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D9BB27-A6FC-4975-97AB-D10256F0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1A074F-C8F1-448B-BCC7-C9E42984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20</a:t>
            </a:fld>
            <a:r>
              <a:rPr lang="fr-FR" altLang="fr-FR"/>
              <a:t> -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21158EC-6908-4BD0-B71E-DD966E40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89879"/>
            <a:ext cx="8229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6078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E71B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fr-FR" altLang="fr-FR" sz="2800" i="1" dirty="0">
                <a:solidFill>
                  <a:srgbClr val="6699FF"/>
                </a:solidFill>
                <a:latin typeface="Arial Narrow" panose="020B0606020202030204" pitchFamily="34" charset="0"/>
              </a:rPr>
              <a:t>Le formulaire de suivi (entrée/sortie du Site) des sources est correctement rempli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fr-FR" altLang="fr-FR" sz="2800" i="1" dirty="0">
                <a:solidFill>
                  <a:srgbClr val="6699FF"/>
                </a:solidFill>
                <a:latin typeface="Arial Narrow" panose="020B0606020202030204" pitchFamily="34" charset="0"/>
              </a:rPr>
              <a:t>Il y a deux personnes pour effectuer le tir radio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fr-FR" altLang="fr-FR" sz="2800" i="1" dirty="0">
                <a:solidFill>
                  <a:srgbClr val="6699FF"/>
                </a:solidFill>
                <a:latin typeface="Arial Narrow" panose="020B0606020202030204" pitchFamily="34" charset="0"/>
              </a:rPr>
              <a:t>La source est correctement définie (Cobalt, </a:t>
            </a:r>
            <a:r>
              <a:rPr lang="fr-FR" altLang="fr-FR" sz="2800" i="1" dirty="0" err="1">
                <a:solidFill>
                  <a:srgbClr val="6699FF"/>
                </a:solidFill>
                <a:latin typeface="Arial Narrow" panose="020B0606020202030204" pitchFamily="34" charset="0"/>
              </a:rPr>
              <a:t>Irridium</a:t>
            </a:r>
            <a:r>
              <a:rPr lang="fr-FR" altLang="fr-FR" sz="2800" i="1" dirty="0">
                <a:solidFill>
                  <a:srgbClr val="6699FF"/>
                </a:solidFill>
                <a:latin typeface="Arial Narrow" panose="020B0606020202030204" pitchFamily="34" charset="0"/>
              </a:rPr>
              <a:t>, puissance)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fr-FR" altLang="fr-FR" sz="2800" i="1" dirty="0">
                <a:solidFill>
                  <a:srgbClr val="6699FF"/>
                </a:solidFill>
                <a:latin typeface="Arial Narrow" panose="020B0606020202030204" pitchFamily="34" charset="0"/>
              </a:rPr>
              <a:t>L’AT est correctement remplie (lieu de tir, balisage,…)</a:t>
            </a:r>
          </a:p>
        </p:txBody>
      </p:sp>
    </p:spTree>
    <p:extLst>
      <p:ext uri="{BB962C8B-B14F-4D97-AF65-F5344CB8AC3E}">
        <p14:creationId xmlns:p14="http://schemas.microsoft.com/office/powerpoint/2010/main" val="99275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A71BE-D1C5-4B4D-9161-E0D6CF6C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i="1" dirty="0">
                <a:solidFill>
                  <a:srgbClr val="FF0000"/>
                </a:solidFill>
                <a:latin typeface="Arial Narrow" panose="020B0606020202030204" pitchFamily="34" charset="0"/>
              </a:rPr>
              <a:t>Les questions à se poser lors d’un tir </a:t>
            </a:r>
            <a:r>
              <a:rPr lang="fr-FR" altLang="fr-FR" sz="36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gammagraphique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B6A92-243B-457D-9E5F-03CAD30C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989040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altLang="fr-FR" sz="2800" i="1" dirty="0">
                <a:solidFill>
                  <a:srgbClr val="6699FF"/>
                </a:solidFill>
                <a:latin typeface="Arial Narrow" panose="020B0606020202030204" pitchFamily="34" charset="0"/>
              </a:rPr>
              <a:t>Lors de la mise au travail, le lieu de tir a été identifié et le balisage est explique par le radiologue</a:t>
            </a:r>
          </a:p>
          <a:p>
            <a:pPr>
              <a:buFontTx/>
              <a:buChar char="•"/>
            </a:pPr>
            <a:r>
              <a:rPr lang="fr-FR" altLang="fr-FR" sz="2800" i="1" dirty="0">
                <a:solidFill>
                  <a:srgbClr val="6699FF"/>
                </a:solidFill>
                <a:latin typeface="Arial Narrow" panose="020B0606020202030204" pitchFamily="34" charset="0"/>
              </a:rPr>
              <a:t>Les radiologues sont en possession de leur dosimètre personnel</a:t>
            </a:r>
          </a:p>
          <a:p>
            <a:pPr>
              <a:buFontTx/>
              <a:buChar char="•"/>
            </a:pPr>
            <a:r>
              <a:rPr lang="fr-FR" altLang="fr-FR" sz="2800" i="1" dirty="0">
                <a:solidFill>
                  <a:srgbClr val="6699FF"/>
                </a:solidFill>
                <a:latin typeface="Arial Narrow" panose="020B0606020202030204" pitchFamily="34" charset="0"/>
              </a:rPr>
              <a:t>Les radiologues ont un </a:t>
            </a:r>
            <a:r>
              <a:rPr lang="fr-FR" altLang="fr-FR" sz="2800" i="1" dirty="0" err="1">
                <a:solidFill>
                  <a:srgbClr val="6699FF"/>
                </a:solidFill>
                <a:latin typeface="Arial Narrow" panose="020B0606020202030204" pitchFamily="34" charset="0"/>
              </a:rPr>
              <a:t>radiamètre</a:t>
            </a:r>
            <a:r>
              <a:rPr lang="fr-FR" altLang="fr-FR" sz="2800" i="1" dirty="0">
                <a:solidFill>
                  <a:srgbClr val="6699FF"/>
                </a:solidFill>
                <a:latin typeface="Arial Narrow" panose="020B0606020202030204" pitchFamily="34" charset="0"/>
              </a:rPr>
              <a:t> (si non ATEX &gt; prise de gaz)</a:t>
            </a:r>
          </a:p>
          <a:p>
            <a:pPr>
              <a:buFontTx/>
              <a:buChar char="•"/>
            </a:pPr>
            <a:r>
              <a:rPr lang="fr-FR" altLang="fr-FR" sz="2800" i="1" dirty="0">
                <a:solidFill>
                  <a:srgbClr val="6699FF"/>
                </a:solidFill>
                <a:latin typeface="Arial Narrow" panose="020B0606020202030204" pitchFamily="34" charset="0"/>
              </a:rPr>
              <a:t>Le collimateur (outil permettant de cibler le rayonnement) sera utilisé (sinon justifier le pourquoi)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982672-8E72-4BB6-B12F-BB7C773B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3898B6-400D-48A7-937B-2604AA36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21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8079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E12852-3541-4AFA-8345-46A92EF1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B7C42E-7C7A-400C-987B-8E199F6F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3</a:t>
            </a:fld>
            <a:r>
              <a:rPr lang="fr-FR" altLang="fr-FR"/>
              <a:t> -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7908796-65ED-4B22-992D-6A8BAF6B67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0033CC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>
            <a:spAutoFit/>
          </a:bodyPr>
          <a:lstStyle/>
          <a:p>
            <a:pPr algn="ctr"/>
            <a:r>
              <a:rPr lang="fr-FR" altLang="fr-FR" sz="2400" i="0">
                <a:solidFill>
                  <a:schemeClr val="bg1"/>
                </a:solidFill>
              </a:rPr>
              <a:t> MODE DE PRODUCTION DES RAYONNEMENTS IONISANTS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5F89C430-5653-4B3B-9A48-62B9DDACF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91000"/>
            <a:ext cx="3886200" cy="2057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fr-FR" sz="2400" b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6FAA982-A317-47A5-8CE9-6A8D2D37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14600"/>
            <a:ext cx="3886200" cy="1600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Picture 16" descr="29007">
            <a:extLst>
              <a:ext uri="{FF2B5EF4-FFF2-40B4-BE49-F238E27FC236}">
                <a16:creationId xmlns:a16="http://schemas.microsoft.com/office/drawing/2014/main" id="{5EBE27E3-FAA7-4BA8-B887-8F7191F2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1154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34094">
            <a:extLst>
              <a:ext uri="{FF2B5EF4-FFF2-40B4-BE49-F238E27FC236}">
                <a16:creationId xmlns:a16="http://schemas.microsoft.com/office/drawing/2014/main" id="{C9359EEC-183F-4F93-BB53-E8CA4181E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1439863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5BDA97B9-F000-4E4E-A7F7-7601FE428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3886200" cy="4531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2000" bIns="72000">
            <a:spAutoFit/>
          </a:bodyPr>
          <a:lstStyle/>
          <a:p>
            <a:pPr algn="ctr"/>
            <a:r>
              <a:rPr lang="fr-FR" altLang="fr-FR" sz="2000" i="1" dirty="0">
                <a:solidFill>
                  <a:srgbClr val="FFCC00"/>
                </a:solidFill>
              </a:rPr>
              <a:t>LA RADIOACTIVITÉ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CF785041-6344-4820-88B9-DC413E9D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1981200"/>
            <a:ext cx="4536504" cy="453183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72000">
            <a:spAutoFit/>
          </a:bodyPr>
          <a:lstStyle/>
          <a:p>
            <a:pPr algn="ctr"/>
            <a:r>
              <a:rPr lang="fr-FR" altLang="fr-FR" sz="2000" i="1" dirty="0"/>
              <a:t>LES GÉNÉRATEURS ÉLECTRIQUES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73549CE-44A4-49AD-912D-1F86FCEB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552" y="2743200"/>
            <a:ext cx="2438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0" i="0" dirty="0">
                <a:solidFill>
                  <a:srgbClr val="FFCC00"/>
                </a:solidFill>
              </a:rPr>
              <a:t>NATURELLE</a:t>
            </a:r>
            <a:r>
              <a:rPr lang="fr-FR" altLang="fr-FR" sz="2000" b="0" dirty="0">
                <a:solidFill>
                  <a:srgbClr val="FFCC00"/>
                </a:solidFill>
              </a:rPr>
              <a:t> : big bang, soleil, radium, thorium, uranium</a:t>
            </a:r>
            <a:endParaRPr lang="fr-FR" altLang="fr-FR" sz="2000" b="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FCDEBBEF-DA26-4E59-9DCB-3B0D3A50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4191000"/>
            <a:ext cx="2438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0" i="0" dirty="0">
                <a:solidFill>
                  <a:srgbClr val="FFCC00"/>
                </a:solidFill>
              </a:rPr>
              <a:t>ARTIFICIELLES</a:t>
            </a:r>
            <a:r>
              <a:rPr lang="fr-FR" altLang="fr-FR" sz="2000" b="0" dirty="0">
                <a:solidFill>
                  <a:srgbClr val="FFCC00"/>
                </a:solidFill>
              </a:rPr>
              <a:t> : crées par l’homme sous forme de sources : scellées ou non scellées.</a:t>
            </a:r>
            <a:endParaRPr lang="fr-FR" altLang="fr-FR" sz="2000" b="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26" descr="siemens2">
            <a:extLst>
              <a:ext uri="{FF2B5EF4-FFF2-40B4-BE49-F238E27FC236}">
                <a16:creationId xmlns:a16="http://schemas.microsoft.com/office/drawing/2014/main" id="{E8C32D3D-934D-4CCA-934E-6D35F583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b="9055"/>
          <a:stretch>
            <a:fillRect/>
          </a:stretch>
        </p:blipFill>
        <p:spPr bwMode="auto">
          <a:xfrm>
            <a:off x="5076056" y="2819400"/>
            <a:ext cx="3305944" cy="3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8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6134B-B7E8-4890-97A5-27B5857C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radioactivité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EA27E3-C092-45C6-B6B5-750162DE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9671"/>
            <a:ext cx="8229600" cy="78121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fr-FR" altLang="fr-FR" sz="1800" dirty="0">
                <a:latin typeface="Arial Black" panose="020B0A04020102020204" pitchFamily="34" charset="0"/>
              </a:rPr>
              <a:t>Instabilité du noyau de l’atome qui entraîne dans le temps sa désintégration pour retrouver sa stabilité avec émission de :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2F8DD6-95AD-485C-BAF7-7048EA06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C0E0D2-CFAE-4CCB-B785-C0BB03C1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4</a:t>
            </a:fld>
            <a:r>
              <a:rPr lang="fr-FR" altLang="fr-FR"/>
              <a:t> -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2F5307-726F-4FBF-9D70-FD180AA1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64904"/>
            <a:ext cx="8431087" cy="2144216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fr-FR" sz="2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8">
            <a:hlinkClick r:id="" action="ppaction://ole?verb=0"/>
            <a:extLst>
              <a:ext uri="{FF2B5EF4-FFF2-40B4-BE49-F238E27FC236}">
                <a16:creationId xmlns:a16="http://schemas.microsoft.com/office/drawing/2014/main" id="{7BCC4CCA-6914-4A06-AFDF-0371C6524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310"/>
              </p:ext>
            </p:extLst>
          </p:nvPr>
        </p:nvGraphicFramePr>
        <p:xfrm>
          <a:off x="2819400" y="3076263"/>
          <a:ext cx="2654526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Clip" r:id="rId3" imgW="4433760" imgH="4325760" progId="MS_ClipArt_Gallery.5">
                  <p:embed/>
                </p:oleObj>
              </mc:Choice>
              <mc:Fallback>
                <p:oleObj name="Clip" r:id="rId3" imgW="4433760" imgH="4325760" progId="MS_ClipArt_Gallery.5">
                  <p:embed/>
                  <p:pic>
                    <p:nvPicPr>
                      <p:cNvPr id="364552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59C4930-64B3-410E-884B-85106857B18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76263"/>
                        <a:ext cx="2654526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9" descr="spirale">
            <a:extLst>
              <a:ext uri="{FF2B5EF4-FFF2-40B4-BE49-F238E27FC236}">
                <a16:creationId xmlns:a16="http://schemas.microsoft.com/office/drawing/2014/main" id="{25345AA5-559C-4398-BD05-3CB62C28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56720"/>
            <a:ext cx="4305428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spirale">
            <a:extLst>
              <a:ext uri="{FF2B5EF4-FFF2-40B4-BE49-F238E27FC236}">
                <a16:creationId xmlns:a16="http://schemas.microsoft.com/office/drawing/2014/main" id="{3C522700-AC67-41A7-9012-67294ED9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89920"/>
            <a:ext cx="2941501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0">
            <a:extLst>
              <a:ext uri="{FF2B5EF4-FFF2-40B4-BE49-F238E27FC236}">
                <a16:creationId xmlns:a16="http://schemas.microsoft.com/office/drawing/2014/main" id="{E1819D3D-B218-415D-AB47-774C4487F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060958"/>
            <a:ext cx="27363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800" i="0" dirty="0">
                <a:solidFill>
                  <a:srgbClr val="FF6600"/>
                </a:solidFill>
              </a:rPr>
              <a:t>RAYONNEMENTS </a:t>
            </a:r>
            <a:r>
              <a:rPr lang="fr-FR" altLang="fr-FR" sz="2200" i="0" dirty="0">
                <a:solidFill>
                  <a:srgbClr val="FF6600"/>
                </a:solidFill>
              </a:rPr>
              <a:t>«X»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56422FE3-2338-4FBD-AEE6-0987A862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926" y="3855531"/>
            <a:ext cx="34905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800" i="0" dirty="0">
                <a:solidFill>
                  <a:srgbClr val="FF6600"/>
                </a:solidFill>
              </a:rPr>
              <a:t>RAYONNEMENTS </a:t>
            </a:r>
            <a:r>
              <a:rPr lang="fr-FR" altLang="fr-FR" sz="2200" i="0" dirty="0">
                <a:solidFill>
                  <a:srgbClr val="FF6600"/>
                </a:solidFill>
              </a:rPr>
              <a:t>«Gamma»</a:t>
            </a:r>
          </a:p>
        </p:txBody>
      </p:sp>
    </p:spTree>
    <p:extLst>
      <p:ext uri="{BB962C8B-B14F-4D97-AF65-F5344CB8AC3E}">
        <p14:creationId xmlns:p14="http://schemas.microsoft.com/office/powerpoint/2010/main" val="206645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CC54A-DD4B-4C35-BA31-965CBE61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095"/>
            <a:ext cx="8363272" cy="1143000"/>
          </a:xfrm>
        </p:spPr>
        <p:txBody>
          <a:bodyPr/>
          <a:lstStyle/>
          <a:p>
            <a:r>
              <a:rPr lang="fr-FR" altLang="fr-FR" sz="2800" dirty="0">
                <a:latin typeface="Arial Black" panose="020B0A04020102020204" pitchFamily="34" charset="0"/>
              </a:rPr>
              <a:t>INTERACTION DES RAYONNEMENTS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E39B4E-44FF-467F-B540-2530E54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BBD1EE-9DF0-4189-AE5C-722C14B6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5</a:t>
            </a:fld>
            <a:r>
              <a:rPr lang="fr-FR" altLang="fr-FR"/>
              <a:t> -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8C9AE7-4578-4EA1-B719-64F66C022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524000"/>
            <a:ext cx="2722241" cy="4572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7D26098-6992-4A05-9537-DAB4F6E3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524000"/>
            <a:ext cx="2722241" cy="45720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41BC9C3-CB40-49DD-8F0E-E4C00E2C3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524000"/>
            <a:ext cx="2191072" cy="4572000"/>
          </a:xfrm>
          <a:prstGeom prst="rect">
            <a:avLst/>
          </a:prstGeom>
          <a:solidFill>
            <a:srgbClr val="8462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Picture 7" descr="rayon gamma">
            <a:extLst>
              <a:ext uri="{FF2B5EF4-FFF2-40B4-BE49-F238E27FC236}">
                <a16:creationId xmlns:a16="http://schemas.microsoft.com/office/drawing/2014/main" id="{D35DDA7F-234F-45C0-86B6-C9375F5F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19375"/>
            <a:ext cx="532553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501E877B-AC70-42FA-8AC7-BB516E4BF639}"/>
              </a:ext>
            </a:extLst>
          </p:cNvPr>
          <p:cNvSpPr>
            <a:spLocks/>
          </p:cNvSpPr>
          <p:nvPr/>
        </p:nvSpPr>
        <p:spPr bwMode="auto">
          <a:xfrm>
            <a:off x="1219200" y="3533775"/>
            <a:ext cx="331981" cy="673100"/>
          </a:xfrm>
          <a:custGeom>
            <a:avLst/>
            <a:gdLst>
              <a:gd name="T0" fmla="*/ 104 w 545"/>
              <a:gd name="T1" fmla="*/ 888 h 928"/>
              <a:gd name="T2" fmla="*/ 8 w 545"/>
              <a:gd name="T3" fmla="*/ 504 h 928"/>
              <a:gd name="T4" fmla="*/ 56 w 545"/>
              <a:gd name="T5" fmla="*/ 72 h 928"/>
              <a:gd name="T6" fmla="*/ 296 w 545"/>
              <a:gd name="T7" fmla="*/ 72 h 928"/>
              <a:gd name="T8" fmla="*/ 440 w 545"/>
              <a:gd name="T9" fmla="*/ 244 h 928"/>
              <a:gd name="T10" fmla="*/ 240 w 545"/>
              <a:gd name="T11" fmla="*/ 376 h 928"/>
              <a:gd name="T12" fmla="*/ 432 w 545"/>
              <a:gd name="T13" fmla="*/ 444 h 928"/>
              <a:gd name="T14" fmla="*/ 532 w 545"/>
              <a:gd name="T15" fmla="*/ 516 h 928"/>
              <a:gd name="T16" fmla="*/ 484 w 545"/>
              <a:gd name="T17" fmla="*/ 624 h 928"/>
              <a:gd name="T18" fmla="*/ 164 w 545"/>
              <a:gd name="T19" fmla="*/ 648 h 928"/>
              <a:gd name="T20" fmla="*/ 384 w 545"/>
              <a:gd name="T21" fmla="*/ 588 h 928"/>
              <a:gd name="T22" fmla="*/ 344 w 545"/>
              <a:gd name="T23" fmla="*/ 508 h 928"/>
              <a:gd name="T24" fmla="*/ 256 w 545"/>
              <a:gd name="T25" fmla="*/ 460 h 928"/>
              <a:gd name="T26" fmla="*/ 152 w 545"/>
              <a:gd name="T27" fmla="*/ 380 h 928"/>
              <a:gd name="T28" fmla="*/ 364 w 545"/>
              <a:gd name="T29" fmla="*/ 244 h 928"/>
              <a:gd name="T30" fmla="*/ 152 w 545"/>
              <a:gd name="T31" fmla="*/ 168 h 928"/>
              <a:gd name="T32" fmla="*/ 104 w 545"/>
              <a:gd name="T33" fmla="*/ 360 h 928"/>
              <a:gd name="T34" fmla="*/ 104 w 545"/>
              <a:gd name="T35" fmla="*/ 744 h 928"/>
              <a:gd name="T36" fmla="*/ 104 w 545"/>
              <a:gd name="T37" fmla="*/ 88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928">
                <a:moveTo>
                  <a:pt x="104" y="888"/>
                </a:moveTo>
                <a:cubicBezTo>
                  <a:pt x="88" y="848"/>
                  <a:pt x="16" y="640"/>
                  <a:pt x="8" y="504"/>
                </a:cubicBezTo>
                <a:cubicBezTo>
                  <a:pt x="0" y="368"/>
                  <a:pt x="8" y="144"/>
                  <a:pt x="56" y="72"/>
                </a:cubicBezTo>
                <a:cubicBezTo>
                  <a:pt x="104" y="0"/>
                  <a:pt x="232" y="43"/>
                  <a:pt x="296" y="72"/>
                </a:cubicBezTo>
                <a:cubicBezTo>
                  <a:pt x="360" y="101"/>
                  <a:pt x="449" y="193"/>
                  <a:pt x="440" y="244"/>
                </a:cubicBezTo>
                <a:cubicBezTo>
                  <a:pt x="431" y="295"/>
                  <a:pt x="241" y="343"/>
                  <a:pt x="240" y="376"/>
                </a:cubicBezTo>
                <a:cubicBezTo>
                  <a:pt x="239" y="409"/>
                  <a:pt x="383" y="421"/>
                  <a:pt x="432" y="444"/>
                </a:cubicBezTo>
                <a:cubicBezTo>
                  <a:pt x="481" y="467"/>
                  <a:pt x="523" y="486"/>
                  <a:pt x="532" y="516"/>
                </a:cubicBezTo>
                <a:cubicBezTo>
                  <a:pt x="541" y="546"/>
                  <a:pt x="545" y="602"/>
                  <a:pt x="484" y="624"/>
                </a:cubicBezTo>
                <a:cubicBezTo>
                  <a:pt x="423" y="646"/>
                  <a:pt x="181" y="654"/>
                  <a:pt x="164" y="648"/>
                </a:cubicBezTo>
                <a:cubicBezTo>
                  <a:pt x="147" y="642"/>
                  <a:pt x="354" y="611"/>
                  <a:pt x="384" y="588"/>
                </a:cubicBezTo>
                <a:cubicBezTo>
                  <a:pt x="414" y="565"/>
                  <a:pt x="365" y="529"/>
                  <a:pt x="344" y="508"/>
                </a:cubicBezTo>
                <a:cubicBezTo>
                  <a:pt x="323" y="487"/>
                  <a:pt x="288" y="481"/>
                  <a:pt x="256" y="460"/>
                </a:cubicBezTo>
                <a:cubicBezTo>
                  <a:pt x="224" y="439"/>
                  <a:pt x="134" y="416"/>
                  <a:pt x="152" y="380"/>
                </a:cubicBezTo>
                <a:cubicBezTo>
                  <a:pt x="170" y="344"/>
                  <a:pt x="364" y="279"/>
                  <a:pt x="364" y="244"/>
                </a:cubicBezTo>
                <a:cubicBezTo>
                  <a:pt x="364" y="209"/>
                  <a:pt x="195" y="149"/>
                  <a:pt x="152" y="168"/>
                </a:cubicBezTo>
                <a:cubicBezTo>
                  <a:pt x="109" y="187"/>
                  <a:pt x="112" y="264"/>
                  <a:pt x="104" y="360"/>
                </a:cubicBezTo>
                <a:cubicBezTo>
                  <a:pt x="96" y="456"/>
                  <a:pt x="104" y="656"/>
                  <a:pt x="104" y="744"/>
                </a:cubicBezTo>
                <a:cubicBezTo>
                  <a:pt x="104" y="832"/>
                  <a:pt x="120" y="928"/>
                  <a:pt x="104" y="88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D80000"/>
              </a:gs>
            </a:gsLst>
            <a:path path="rect">
              <a:fillToRect l="50000" t="50000" r="50000" b="50000"/>
            </a:path>
          </a:gradFill>
          <a:ln w="19050" cmpd="sng">
            <a:solidFill>
              <a:srgbClr val="B2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1" name="Picture 9" descr="rayon gamma">
            <a:extLst>
              <a:ext uri="{FF2B5EF4-FFF2-40B4-BE49-F238E27FC236}">
                <a16:creationId xmlns:a16="http://schemas.microsoft.com/office/drawing/2014/main" id="{5090B621-B3AB-4E1F-AC28-A2F9CB51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19700"/>
            <a:ext cx="577916" cy="6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0DFBED4B-A355-44F7-8018-3F69F281AD5E}"/>
              </a:ext>
            </a:extLst>
          </p:cNvPr>
          <p:cNvSpPr>
            <a:spLocks/>
          </p:cNvSpPr>
          <p:nvPr/>
        </p:nvSpPr>
        <p:spPr bwMode="auto">
          <a:xfrm>
            <a:off x="1219200" y="4371975"/>
            <a:ext cx="331981" cy="673100"/>
          </a:xfrm>
          <a:custGeom>
            <a:avLst/>
            <a:gdLst>
              <a:gd name="T0" fmla="*/ 104 w 545"/>
              <a:gd name="T1" fmla="*/ 888 h 928"/>
              <a:gd name="T2" fmla="*/ 8 w 545"/>
              <a:gd name="T3" fmla="*/ 504 h 928"/>
              <a:gd name="T4" fmla="*/ 56 w 545"/>
              <a:gd name="T5" fmla="*/ 72 h 928"/>
              <a:gd name="T6" fmla="*/ 296 w 545"/>
              <a:gd name="T7" fmla="*/ 72 h 928"/>
              <a:gd name="T8" fmla="*/ 440 w 545"/>
              <a:gd name="T9" fmla="*/ 244 h 928"/>
              <a:gd name="T10" fmla="*/ 240 w 545"/>
              <a:gd name="T11" fmla="*/ 376 h 928"/>
              <a:gd name="T12" fmla="*/ 432 w 545"/>
              <a:gd name="T13" fmla="*/ 444 h 928"/>
              <a:gd name="T14" fmla="*/ 532 w 545"/>
              <a:gd name="T15" fmla="*/ 516 h 928"/>
              <a:gd name="T16" fmla="*/ 484 w 545"/>
              <a:gd name="T17" fmla="*/ 624 h 928"/>
              <a:gd name="T18" fmla="*/ 164 w 545"/>
              <a:gd name="T19" fmla="*/ 648 h 928"/>
              <a:gd name="T20" fmla="*/ 384 w 545"/>
              <a:gd name="T21" fmla="*/ 588 h 928"/>
              <a:gd name="T22" fmla="*/ 344 w 545"/>
              <a:gd name="T23" fmla="*/ 508 h 928"/>
              <a:gd name="T24" fmla="*/ 256 w 545"/>
              <a:gd name="T25" fmla="*/ 460 h 928"/>
              <a:gd name="T26" fmla="*/ 152 w 545"/>
              <a:gd name="T27" fmla="*/ 380 h 928"/>
              <a:gd name="T28" fmla="*/ 364 w 545"/>
              <a:gd name="T29" fmla="*/ 244 h 928"/>
              <a:gd name="T30" fmla="*/ 152 w 545"/>
              <a:gd name="T31" fmla="*/ 168 h 928"/>
              <a:gd name="T32" fmla="*/ 104 w 545"/>
              <a:gd name="T33" fmla="*/ 360 h 928"/>
              <a:gd name="T34" fmla="*/ 104 w 545"/>
              <a:gd name="T35" fmla="*/ 744 h 928"/>
              <a:gd name="T36" fmla="*/ 104 w 545"/>
              <a:gd name="T37" fmla="*/ 88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928">
                <a:moveTo>
                  <a:pt x="104" y="888"/>
                </a:moveTo>
                <a:cubicBezTo>
                  <a:pt x="88" y="848"/>
                  <a:pt x="16" y="640"/>
                  <a:pt x="8" y="504"/>
                </a:cubicBezTo>
                <a:cubicBezTo>
                  <a:pt x="0" y="368"/>
                  <a:pt x="8" y="144"/>
                  <a:pt x="56" y="72"/>
                </a:cubicBezTo>
                <a:cubicBezTo>
                  <a:pt x="104" y="0"/>
                  <a:pt x="232" y="43"/>
                  <a:pt x="296" y="72"/>
                </a:cubicBezTo>
                <a:cubicBezTo>
                  <a:pt x="360" y="101"/>
                  <a:pt x="449" y="193"/>
                  <a:pt x="440" y="244"/>
                </a:cubicBezTo>
                <a:cubicBezTo>
                  <a:pt x="431" y="295"/>
                  <a:pt x="241" y="343"/>
                  <a:pt x="240" y="376"/>
                </a:cubicBezTo>
                <a:cubicBezTo>
                  <a:pt x="239" y="409"/>
                  <a:pt x="383" y="421"/>
                  <a:pt x="432" y="444"/>
                </a:cubicBezTo>
                <a:cubicBezTo>
                  <a:pt x="481" y="467"/>
                  <a:pt x="523" y="486"/>
                  <a:pt x="532" y="516"/>
                </a:cubicBezTo>
                <a:cubicBezTo>
                  <a:pt x="541" y="546"/>
                  <a:pt x="545" y="602"/>
                  <a:pt x="484" y="624"/>
                </a:cubicBezTo>
                <a:cubicBezTo>
                  <a:pt x="423" y="646"/>
                  <a:pt x="181" y="654"/>
                  <a:pt x="164" y="648"/>
                </a:cubicBezTo>
                <a:cubicBezTo>
                  <a:pt x="147" y="642"/>
                  <a:pt x="354" y="611"/>
                  <a:pt x="384" y="588"/>
                </a:cubicBezTo>
                <a:cubicBezTo>
                  <a:pt x="414" y="565"/>
                  <a:pt x="365" y="529"/>
                  <a:pt x="344" y="508"/>
                </a:cubicBezTo>
                <a:cubicBezTo>
                  <a:pt x="323" y="487"/>
                  <a:pt x="288" y="481"/>
                  <a:pt x="256" y="460"/>
                </a:cubicBezTo>
                <a:cubicBezTo>
                  <a:pt x="224" y="439"/>
                  <a:pt x="134" y="416"/>
                  <a:pt x="152" y="380"/>
                </a:cubicBezTo>
                <a:cubicBezTo>
                  <a:pt x="170" y="344"/>
                  <a:pt x="364" y="279"/>
                  <a:pt x="364" y="244"/>
                </a:cubicBezTo>
                <a:cubicBezTo>
                  <a:pt x="364" y="209"/>
                  <a:pt x="195" y="149"/>
                  <a:pt x="152" y="168"/>
                </a:cubicBezTo>
                <a:cubicBezTo>
                  <a:pt x="109" y="187"/>
                  <a:pt x="112" y="264"/>
                  <a:pt x="104" y="360"/>
                </a:cubicBezTo>
                <a:cubicBezTo>
                  <a:pt x="96" y="456"/>
                  <a:pt x="104" y="656"/>
                  <a:pt x="104" y="744"/>
                </a:cubicBezTo>
                <a:cubicBezTo>
                  <a:pt x="104" y="832"/>
                  <a:pt x="120" y="928"/>
                  <a:pt x="104" y="88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D80000"/>
              </a:gs>
            </a:gsLst>
            <a:path path="rect">
              <a:fillToRect l="50000" t="50000" r="50000" b="50000"/>
            </a:path>
          </a:gradFill>
          <a:ln w="19050" cmpd="sng">
            <a:solidFill>
              <a:srgbClr val="B2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FA65F59-F404-43B0-8E45-8B897293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157192"/>
            <a:ext cx="5740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4800" i="0" dirty="0">
                <a:solidFill>
                  <a:srgbClr val="B2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9CFCD22A-DEDE-4C4B-BBBD-02AB4472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63738"/>
            <a:ext cx="2323864" cy="420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81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altLang="fr-FR" sz="2400" i="0">
                <a:latin typeface="Arial" panose="020B0604020202020204" pitchFamily="34" charset="0"/>
              </a:rPr>
              <a:t>AIR</a:t>
            </a:r>
            <a:endParaRPr lang="fr-FR" altLang="fr-FR" sz="2400" i="0"/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C056D4D1-49E2-4415-B98A-10861416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63738"/>
            <a:ext cx="1726299" cy="420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81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altLang="fr-FR" sz="2400" i="0">
                <a:latin typeface="Arial" panose="020B0604020202020204" pitchFamily="34" charset="0"/>
              </a:rPr>
              <a:t>MATIÈRE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48833085-EBC0-404F-B13F-DF4594FC6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1524000"/>
            <a:ext cx="14275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400" i="0">
                <a:solidFill>
                  <a:schemeClr val="bg1"/>
                </a:solidFill>
                <a:latin typeface="Arial Black" panose="020B0A04020102020204" pitchFamily="34" charset="0"/>
              </a:rPr>
              <a:t>ÉCRANS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3420FA2E-15FA-4AF6-AE6B-82F874919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199" y="2682875"/>
            <a:ext cx="11610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81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000" i="0" dirty="0">
                <a:solidFill>
                  <a:schemeClr val="bg1"/>
                </a:solidFill>
              </a:rPr>
              <a:t>Papier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000" i="0" dirty="0">
                <a:solidFill>
                  <a:schemeClr val="bg1"/>
                </a:solidFill>
              </a:rPr>
              <a:t>Peau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1720C288-329B-4DB6-B6F9-088764EA8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498850"/>
            <a:ext cx="1382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81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000" i="0" dirty="0">
                <a:solidFill>
                  <a:schemeClr val="bg1"/>
                </a:solidFill>
              </a:rPr>
              <a:t>Gant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000" i="0" dirty="0">
                <a:solidFill>
                  <a:schemeClr val="bg1"/>
                </a:solidFill>
              </a:rPr>
              <a:t>Tissus 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BFC79067-0088-42C8-AAA7-0DC73B12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9" y="4397375"/>
            <a:ext cx="17120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81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000" i="0" dirty="0">
                <a:solidFill>
                  <a:schemeClr val="bg1"/>
                </a:solidFill>
              </a:rPr>
              <a:t>Plexiglas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000" i="0" dirty="0">
                <a:solidFill>
                  <a:schemeClr val="bg1"/>
                </a:solidFill>
              </a:rPr>
              <a:t>Aluminium 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B424A212-C0CF-42F1-9947-20E89F6F5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5162550"/>
            <a:ext cx="15322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81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000" i="0" dirty="0">
                <a:solidFill>
                  <a:schemeClr val="bg1"/>
                </a:solidFill>
              </a:rPr>
              <a:t>Béton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000" i="0" dirty="0">
                <a:solidFill>
                  <a:schemeClr val="bg1"/>
                </a:solidFill>
              </a:rPr>
              <a:t>Acier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000" i="0" dirty="0">
                <a:solidFill>
                  <a:schemeClr val="bg1"/>
                </a:solidFill>
              </a:rPr>
              <a:t>Plomb </a:t>
            </a: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F5C160EA-C554-407B-BF4C-86BF6304A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987675"/>
            <a:ext cx="378457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30B9A0B7-FCAE-4B1C-BC53-C1695161C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825875"/>
            <a:ext cx="378457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14542F07-CF5A-4246-BB45-16184444F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740275"/>
            <a:ext cx="371818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F2D3FCFD-A3AE-4619-AB45-6FB340A1F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673475"/>
            <a:ext cx="997636" cy="341632"/>
          </a:xfrm>
          <a:prstGeom prst="rect">
            <a:avLst/>
          </a:prstGeom>
          <a:noFill/>
          <a:ln>
            <a:noFill/>
          </a:ln>
          <a:effectLst>
            <a:outerShdw dist="17961" dir="81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1800" i="0" dirty="0">
                <a:solidFill>
                  <a:srgbClr val="B20000"/>
                </a:solidFill>
              </a:rPr>
              <a:t>«mou» 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977AA319-4ECF-4059-A752-D19B439B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511675"/>
            <a:ext cx="898782" cy="341632"/>
          </a:xfrm>
          <a:prstGeom prst="rect">
            <a:avLst/>
          </a:prstGeom>
          <a:noFill/>
          <a:ln>
            <a:noFill/>
          </a:ln>
          <a:effectLst>
            <a:outerShdw dist="17961" dir="81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1800" i="0" dirty="0">
                <a:solidFill>
                  <a:srgbClr val="B20000"/>
                </a:solidFill>
              </a:rPr>
              <a:t>«dur» 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60C4CA9-549F-4654-989D-EE3E7B615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2647950"/>
            <a:ext cx="701947" cy="341632"/>
          </a:xfrm>
          <a:prstGeom prst="rect">
            <a:avLst/>
          </a:prstGeom>
          <a:noFill/>
          <a:ln>
            <a:noFill/>
          </a:ln>
          <a:effectLst>
            <a:outerShdw dist="17961" dir="81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1800" i="0" dirty="0"/>
              <a:t>mm 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AF854DAC-8ED7-4D1B-A380-2BCB747E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3486150"/>
            <a:ext cx="606154" cy="341632"/>
          </a:xfrm>
          <a:prstGeom prst="rect">
            <a:avLst/>
          </a:prstGeom>
          <a:noFill/>
          <a:ln>
            <a:noFill/>
          </a:ln>
          <a:effectLst>
            <a:outerShdw dist="17961" dir="81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1800" i="0" dirty="0"/>
              <a:t>cm 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23642761-AD8F-4C77-B198-B6B2460A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4400550"/>
            <a:ext cx="351346" cy="339725"/>
          </a:xfrm>
          <a:prstGeom prst="rect">
            <a:avLst/>
          </a:prstGeom>
          <a:noFill/>
          <a:ln>
            <a:noFill/>
          </a:ln>
          <a:effectLst>
            <a:outerShdw dist="17961" dir="81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1800" i="0" dirty="0"/>
              <a:t>m 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38FDB9A6-DDB9-4705-983C-0E5DF8DDB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704" y="5238750"/>
            <a:ext cx="1927313" cy="341632"/>
          </a:xfrm>
          <a:prstGeom prst="rect">
            <a:avLst/>
          </a:prstGeom>
          <a:noFill/>
          <a:ln>
            <a:noFill/>
          </a:ln>
          <a:effectLst>
            <a:outerShdw dist="17961" dir="81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1800" i="0" dirty="0"/>
              <a:t>Plusieurs mètres 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8AC4DE9B-23AA-4F50-8C99-30B9A4F66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5391624"/>
            <a:ext cx="1281112" cy="341632"/>
          </a:xfrm>
          <a:prstGeom prst="rect">
            <a:avLst/>
          </a:prstGeom>
          <a:noFill/>
          <a:ln>
            <a:noFill/>
          </a:ln>
          <a:effectLst>
            <a:outerShdw dist="17961" dir="81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1800" i="0" dirty="0">
                <a:solidFill>
                  <a:srgbClr val="B20000"/>
                </a:solidFill>
              </a:rPr>
              <a:t>et neutron </a:t>
            </a:r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BE38538C-8D5A-4634-B0CF-8CCB09D7E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562600"/>
            <a:ext cx="318701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D7428007-1808-4E12-81B4-B83D9371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1524000"/>
            <a:ext cx="2111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400" i="0" dirty="0">
                <a:latin typeface="Arial Black" panose="020B0A04020102020204" pitchFamily="34" charset="0"/>
              </a:rPr>
              <a:t>PARCOURS</a:t>
            </a:r>
          </a:p>
        </p:txBody>
      </p:sp>
    </p:spTree>
    <p:extLst>
      <p:ext uri="{BB962C8B-B14F-4D97-AF65-F5344CB8AC3E}">
        <p14:creationId xmlns:p14="http://schemas.microsoft.com/office/powerpoint/2010/main" val="2403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5761E-C94A-4A08-A830-261487CB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altLang="fr-FR" sz="2800" dirty="0">
                <a:latin typeface="Arial Black" panose="020B0A04020102020204" pitchFamily="34" charset="0"/>
              </a:rPr>
              <a:t>INTERACTION DES RAYONNEMENTS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CA4CA5-C3FC-4EEB-8407-7DC2FAB6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F319EF-FBB3-4230-BF22-007A8F27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6</a:t>
            </a:fld>
            <a:r>
              <a:rPr lang="fr-FR" altLang="fr-FR"/>
              <a:t> -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B9943C0-6A2D-434B-8F5E-DE1E13C5B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8915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2200" i="0" dirty="0">
                <a:latin typeface="Arial Black" panose="020B0A04020102020204" pitchFamily="34" charset="0"/>
              </a:rPr>
              <a:t>Pénétration dans le corps humain</a:t>
            </a:r>
            <a:endParaRPr lang="fr-FR" altLang="fr-FR" sz="2200" dirty="0">
              <a:latin typeface="Arial Black" panose="020B0A04020102020204" pitchFamily="34" charset="0"/>
            </a:endParaRPr>
          </a:p>
        </p:txBody>
      </p:sp>
      <p:pic>
        <p:nvPicPr>
          <p:cNvPr id="8" name="Picture 5" descr="MONTAGE">
            <a:extLst>
              <a:ext uri="{FF2B5EF4-FFF2-40B4-BE49-F238E27FC236}">
                <a16:creationId xmlns:a16="http://schemas.microsoft.com/office/drawing/2014/main" id="{AE5649FE-BECF-4348-BA6E-00D770A6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7338"/>
            <a:ext cx="7535863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3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01DA5-B000-4446-BE3D-1418305E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095"/>
            <a:ext cx="8229600" cy="706090"/>
          </a:xfrm>
        </p:spPr>
        <p:txBody>
          <a:bodyPr/>
          <a:lstStyle/>
          <a:p>
            <a:r>
              <a:rPr lang="fr-FR" altLang="fr-FR" sz="2400" dirty="0">
                <a:latin typeface="Arial Black" panose="020B0A04020102020204" pitchFamily="34" charset="0"/>
              </a:rPr>
              <a:t>GRANDEURS ET UNITÉS DE RADIOACTIVITÉ</a:t>
            </a:r>
            <a:endParaRPr lang="fr-FR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85E270-DB9C-4E9C-8CBF-49A6DB2E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B8F59D-168E-40F6-94E9-264501F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7</a:t>
            </a:fld>
            <a:r>
              <a:rPr lang="fr-FR" altLang="fr-FR"/>
              <a:t> -</a:t>
            </a:r>
          </a:p>
        </p:txBody>
      </p:sp>
      <p:sp>
        <p:nvSpPr>
          <p:cNvPr id="12" name="Rectangle 2065">
            <a:extLst>
              <a:ext uri="{FF2B5EF4-FFF2-40B4-BE49-F238E27FC236}">
                <a16:creationId xmlns:a16="http://schemas.microsoft.com/office/drawing/2014/main" id="{1C949D4D-ECCA-4B05-877F-46A08673E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34000"/>
            <a:ext cx="17526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9E71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3" name="Rectangle 2062">
            <a:extLst>
              <a:ext uri="{FF2B5EF4-FFF2-40B4-BE49-F238E27FC236}">
                <a16:creationId xmlns:a16="http://schemas.microsoft.com/office/drawing/2014/main" id="{A68C9801-AFC2-4B31-A167-636AEFBF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895600"/>
            <a:ext cx="18288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9E71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4" name="Rectangle 2061">
            <a:extLst>
              <a:ext uri="{FF2B5EF4-FFF2-40B4-BE49-F238E27FC236}">
                <a16:creationId xmlns:a16="http://schemas.microsoft.com/office/drawing/2014/main" id="{0F69D52D-D835-4A1E-835A-6D1B20050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196752"/>
            <a:ext cx="19050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9E71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5" name="Text Box 2053">
            <a:extLst>
              <a:ext uri="{FF2B5EF4-FFF2-40B4-BE49-F238E27FC236}">
                <a16:creationId xmlns:a16="http://schemas.microsoft.com/office/drawing/2014/main" id="{65397411-65EC-4D17-A62F-6B2B7BBE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196752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 dirty="0">
                <a:latin typeface="Arial Black" panose="020B0A04020102020204" pitchFamily="34" charset="0"/>
              </a:rPr>
              <a:t>Énergie</a:t>
            </a:r>
          </a:p>
        </p:txBody>
      </p:sp>
      <p:sp>
        <p:nvSpPr>
          <p:cNvPr id="16" name="Rectangle 2055">
            <a:extLst>
              <a:ext uri="{FF2B5EF4-FFF2-40B4-BE49-F238E27FC236}">
                <a16:creationId xmlns:a16="http://schemas.microsoft.com/office/drawing/2014/main" id="{6194EAFB-458C-4062-ADC5-17F5447D9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29000"/>
            <a:ext cx="8229600" cy="215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6078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E71B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2000" i="0" dirty="0">
                <a:latin typeface="Arial" panose="020B0604020202020204" pitchFamily="34" charset="0"/>
              </a:rPr>
              <a:t>Caractérise le nombre  de désintégrations qui se produisent dans un corps radioactif par unité de temps : la seconde</a:t>
            </a:r>
          </a:p>
          <a:p>
            <a:pPr algn="ctr"/>
            <a:endParaRPr lang="fr-FR" altLang="fr-FR" sz="1100" i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2000" b="1" i="0" dirty="0">
                <a:solidFill>
                  <a:srgbClr val="8462A0"/>
                </a:solidFill>
                <a:latin typeface="Arial" panose="020B0604020202020204" pitchFamily="34" charset="0"/>
              </a:rPr>
              <a:t>Le BECQUEREL 	  Bq</a:t>
            </a:r>
          </a:p>
          <a:p>
            <a:pPr algn="ctr"/>
            <a:endParaRPr lang="fr-FR" altLang="fr-FR" sz="1100" b="1" i="0" dirty="0">
              <a:solidFill>
                <a:srgbClr val="8462A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2000" b="1" i="0" dirty="0">
                <a:solidFill>
                  <a:srgbClr val="8462A0"/>
                </a:solidFill>
                <a:latin typeface="Arial" panose="020B0604020202020204" pitchFamily="34" charset="0"/>
              </a:rPr>
              <a:t>Le CURIE		Ci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1600" b="1" i="0" dirty="0">
                <a:solidFill>
                  <a:srgbClr val="8462A0"/>
                </a:solidFill>
                <a:latin typeface="Arial" panose="020B0604020202020204" pitchFamily="34" charset="0"/>
              </a:rPr>
              <a:t>(1 Ci = 37 000 000 000 des/s ou Bq)</a:t>
            </a:r>
          </a:p>
          <a:p>
            <a:pPr algn="ctr"/>
            <a:endParaRPr lang="en-US" altLang="fr-FR" sz="2000" i="0" dirty="0">
              <a:solidFill>
                <a:srgbClr val="8462A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056">
            <a:extLst>
              <a:ext uri="{FF2B5EF4-FFF2-40B4-BE49-F238E27FC236}">
                <a16:creationId xmlns:a16="http://schemas.microsoft.com/office/drawing/2014/main" id="{DE59B90B-2DC6-4173-934A-1EF2DD26C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94878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2000" i="0" dirty="0">
                <a:latin typeface="Arial" panose="020B0604020202020204" pitchFamily="34" charset="0"/>
              </a:rPr>
              <a:t>Grandeur qui caractérise le pouvoir de pénétration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fr-FR" altLang="fr-FR" sz="2000" i="0" dirty="0">
                <a:latin typeface="Arial" panose="020B0604020202020204" pitchFamily="34" charset="0"/>
              </a:rPr>
              <a:t>d’un rayonnement dans la matière.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fr-FR" altLang="fr-FR" sz="2000" i="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FR" altLang="fr-FR" sz="2000" b="1" i="0" dirty="0">
                <a:solidFill>
                  <a:srgbClr val="8462A0"/>
                </a:solidFill>
                <a:latin typeface="Arial" panose="020B0604020202020204" pitchFamily="34" charset="0"/>
              </a:rPr>
              <a:t>ELECTRON – VOLT 	       eV</a:t>
            </a:r>
          </a:p>
        </p:txBody>
      </p:sp>
      <p:sp>
        <p:nvSpPr>
          <p:cNvPr id="18" name="Text Box 2060">
            <a:extLst>
              <a:ext uri="{FF2B5EF4-FFF2-40B4-BE49-F238E27FC236}">
                <a16:creationId xmlns:a16="http://schemas.microsoft.com/office/drawing/2014/main" id="{301DBCA6-1643-439D-BE8E-6C0845FE1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956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>
                <a:latin typeface="Arial Black" panose="020B0A04020102020204" pitchFamily="34" charset="0"/>
              </a:rPr>
              <a:t>Activité </a:t>
            </a:r>
          </a:p>
        </p:txBody>
      </p:sp>
      <p:sp>
        <p:nvSpPr>
          <p:cNvPr id="19" name="Rectangle 2063">
            <a:extLst>
              <a:ext uri="{FF2B5EF4-FFF2-40B4-BE49-F238E27FC236}">
                <a16:creationId xmlns:a16="http://schemas.microsoft.com/office/drawing/2014/main" id="{944D5E96-A21B-49E7-8AEE-625F2B05D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867400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6078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E71B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altLang="fr-FR" sz="2000" i="0" dirty="0">
                <a:latin typeface="Arial" panose="020B0604020202020204" pitchFamily="34" charset="0"/>
              </a:rPr>
              <a:t>Temps nécessaire pour que l’activité d’une source radioactive diminue de moitié</a:t>
            </a:r>
          </a:p>
        </p:txBody>
      </p:sp>
      <p:sp>
        <p:nvSpPr>
          <p:cNvPr id="20" name="Text Box 2064">
            <a:extLst>
              <a:ext uri="{FF2B5EF4-FFF2-40B4-BE49-F238E27FC236}">
                <a16:creationId xmlns:a16="http://schemas.microsoft.com/office/drawing/2014/main" id="{083E7BE9-CD4F-49A2-977C-7831B0DD8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334000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>
                <a:latin typeface="Arial Black" panose="020B0A04020102020204" pitchFamily="34" charset="0"/>
              </a:rPr>
              <a:t>Période</a:t>
            </a:r>
          </a:p>
        </p:txBody>
      </p:sp>
      <p:sp>
        <p:nvSpPr>
          <p:cNvPr id="21" name="Line 2059">
            <a:extLst>
              <a:ext uri="{FF2B5EF4-FFF2-40B4-BE49-F238E27FC236}">
                <a16:creationId xmlns:a16="http://schemas.microsoft.com/office/drawing/2014/main" id="{FDF15050-38B0-4FF1-B252-59DF89ED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7950" y="2564904"/>
            <a:ext cx="609600" cy="0"/>
          </a:xfrm>
          <a:prstGeom prst="line">
            <a:avLst/>
          </a:prstGeom>
          <a:noFill/>
          <a:ln w="9525">
            <a:solidFill>
              <a:srgbClr val="9E71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2" name="Line 2059">
            <a:extLst>
              <a:ext uri="{FF2B5EF4-FFF2-40B4-BE49-F238E27FC236}">
                <a16:creationId xmlns:a16="http://schemas.microsoft.com/office/drawing/2014/main" id="{48B0713A-6741-470B-84A1-4BE601D7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499" y="4365104"/>
            <a:ext cx="675277" cy="0"/>
          </a:xfrm>
          <a:prstGeom prst="line">
            <a:avLst/>
          </a:prstGeom>
          <a:noFill/>
          <a:ln w="9525">
            <a:solidFill>
              <a:srgbClr val="9E71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23" name="Line 2059">
            <a:extLst>
              <a:ext uri="{FF2B5EF4-FFF2-40B4-BE49-F238E27FC236}">
                <a16:creationId xmlns:a16="http://schemas.microsoft.com/office/drawing/2014/main" id="{032BF40A-4EAD-42BD-AE35-8CFE31A53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797152"/>
            <a:ext cx="1195977" cy="0"/>
          </a:xfrm>
          <a:prstGeom prst="line">
            <a:avLst/>
          </a:prstGeom>
          <a:noFill/>
          <a:ln w="9525">
            <a:solidFill>
              <a:srgbClr val="9E71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5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4945A-BD0A-400E-A302-903C5C5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DEFINITIONS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56D3ED-2D24-446A-9526-C4A61AE7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63993D-71BF-406D-A03E-215B83D2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8</a:t>
            </a:fld>
            <a:r>
              <a:rPr lang="fr-FR" altLang="fr-FR"/>
              <a:t> -</a:t>
            </a:r>
          </a:p>
        </p:txBody>
      </p:sp>
      <p:pic>
        <p:nvPicPr>
          <p:cNvPr id="6" name="Picture 2" descr="symbolradioactif">
            <a:extLst>
              <a:ext uri="{FF2B5EF4-FFF2-40B4-BE49-F238E27FC236}">
                <a16:creationId xmlns:a16="http://schemas.microsoft.com/office/drawing/2014/main" id="{A526E6C9-172E-4A94-9A4B-9A6A93BE1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27051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C7AB55F7-C668-496E-9D41-31EB944B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1514872"/>
            <a:ext cx="196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 dirty="0">
                <a:latin typeface="Arial Black" panose="020B0A04020102020204" pitchFamily="34" charset="0"/>
              </a:rPr>
              <a:t>À distance</a:t>
            </a:r>
            <a:endParaRPr lang="fr-FR" altLang="fr-FR" sz="2400" i="0" dirty="0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8923C0F1-E6CC-4D0D-942A-35A1D83D1F2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371600"/>
            <a:ext cx="5943600" cy="3048000"/>
            <a:chOff x="1440" y="1248"/>
            <a:chExt cx="3744" cy="2016"/>
          </a:xfrm>
        </p:grpSpPr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873F6FCB-2B32-4FA2-A92E-F46698832C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04" y="384"/>
              <a:ext cx="2016" cy="37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26D072E6-8E19-4A99-9802-F26B718AD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112"/>
              <a:ext cx="161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fr-FR" sz="2200" i="0">
                  <a:solidFill>
                    <a:schemeClr val="bg1"/>
                  </a:solidFill>
                </a:rPr>
                <a:t>Rayonnement gamma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B49772B8-B994-4CEA-91A4-B5269D3560E2}"/>
              </a:ext>
            </a:extLst>
          </p:cNvPr>
          <p:cNvGrpSpPr>
            <a:grpSpLocks/>
          </p:cNvGrpSpPr>
          <p:nvPr/>
        </p:nvGrpSpPr>
        <p:grpSpPr bwMode="auto">
          <a:xfrm>
            <a:off x="7221538" y="914400"/>
            <a:ext cx="1465262" cy="3657600"/>
            <a:chOff x="4416" y="1056"/>
            <a:chExt cx="923" cy="2304"/>
          </a:xfrm>
        </p:grpSpPr>
        <p:pic>
          <p:nvPicPr>
            <p:cNvPr id="12" name="Picture 9" descr="assistant">
              <a:extLst>
                <a:ext uri="{FF2B5EF4-FFF2-40B4-BE49-F238E27FC236}">
                  <a16:creationId xmlns:a16="http://schemas.microsoft.com/office/drawing/2014/main" id="{0C96203F-EDE2-4A6D-8538-BB0917760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54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1056"/>
              <a:ext cx="843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34DF7405-0AE5-4FF6-98B4-D7C7FF77C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602"/>
              <a:ext cx="92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fr-FR" altLang="fr-FR" sz="2000" i="0">
                  <a:solidFill>
                    <a:schemeClr val="bg1"/>
                  </a:solidFill>
                </a:rPr>
                <a:t>Dose 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fr-FR" altLang="fr-FR" sz="2000" i="0">
                  <a:solidFill>
                    <a:schemeClr val="bg1"/>
                  </a:solidFill>
                </a:rPr>
                <a:t>d’exposition 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2243F06D-CA73-4685-8A92-853A80062B4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343400"/>
            <a:ext cx="2654300" cy="1860550"/>
            <a:chOff x="1440" y="2784"/>
            <a:chExt cx="1672" cy="1172"/>
          </a:xfrm>
        </p:grpSpPr>
        <p:pic>
          <p:nvPicPr>
            <p:cNvPr id="15" name="Picture 12" descr="main">
              <a:extLst>
                <a:ext uri="{FF2B5EF4-FFF2-40B4-BE49-F238E27FC236}">
                  <a16:creationId xmlns:a16="http://schemas.microsoft.com/office/drawing/2014/main" id="{E296D4CA-B5CA-4F67-A885-1BB5DFAC7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784"/>
              <a:ext cx="1672" cy="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7B1B5B8C-9405-47EE-803A-13EB6FEC4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3312"/>
              <a:ext cx="528" cy="528"/>
              <a:chOff x="2016" y="2832"/>
              <a:chExt cx="432" cy="432"/>
            </a:xfrm>
          </p:grpSpPr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8260EC7A-DE18-42EE-8252-F0694BD12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432" cy="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18" name="Picture 15" descr="symbolradioactif">
                <a:extLst>
                  <a:ext uri="{FF2B5EF4-FFF2-40B4-BE49-F238E27FC236}">
                    <a16:creationId xmlns:a16="http://schemas.microsoft.com/office/drawing/2014/main" id="{18801F03-5C36-41D0-9F55-AF1A4C27B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2832"/>
                <a:ext cx="43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Text Box 16">
            <a:extLst>
              <a:ext uri="{FF2B5EF4-FFF2-40B4-BE49-F238E27FC236}">
                <a16:creationId xmlns:a16="http://schemas.microsoft.com/office/drawing/2014/main" id="{0DB90446-B5AF-402B-B0AA-FDE0DE62A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4869160"/>
            <a:ext cx="2011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 dirty="0">
                <a:latin typeface="Arial Black" panose="020B0A04020102020204" pitchFamily="34" charset="0"/>
              </a:rPr>
              <a:t>Au contact</a:t>
            </a:r>
            <a:endParaRPr lang="fr-FR" altLang="fr-FR" sz="2400" i="0" dirty="0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216B2A87-36AB-4CCD-BE0C-DE23E19B4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819672"/>
            <a:ext cx="275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 dirty="0"/>
              <a:t>Exposition GLOBALE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9AD607A8-E0A1-4ABD-9A06-5ABD7C5FA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73960"/>
            <a:ext cx="292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/>
              <a:t>Exposition PARTIELLE</a:t>
            </a:r>
          </a:p>
        </p:txBody>
      </p:sp>
    </p:spTree>
    <p:extLst>
      <p:ext uri="{BB962C8B-B14F-4D97-AF65-F5344CB8AC3E}">
        <p14:creationId xmlns:p14="http://schemas.microsoft.com/office/powerpoint/2010/main" val="5029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FF97F-264A-4760-9132-F55BAAAE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4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PROTECTION CONTRE L’EXPOSITION EXTERNE </a:t>
            </a:r>
            <a:br>
              <a:rPr lang="fr-FR" altLang="fr-FR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fr-FR" altLang="fr-FR" sz="2400" i="0" dirty="0">
                <a:latin typeface="Arial Black" panose="020B0A04020102020204" pitchFamily="34" charset="0"/>
              </a:rPr>
              <a:t>À DISTANCE</a:t>
            </a:r>
            <a:endParaRPr lang="fr-FR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F24D55-0478-4053-8839-9CAD9635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HI-La radioprotection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030178-7171-47AC-8932-622B4B2F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/>
              <a:t>- </a:t>
            </a:r>
            <a:fld id="{F8B8D2A4-2E2E-48E1-A608-80D81A0FBA9A}" type="slidenum">
              <a:rPr lang="fr-FR" altLang="fr-FR" smtClean="0"/>
              <a:pPr/>
              <a:t>9</a:t>
            </a:fld>
            <a:r>
              <a:rPr lang="fr-FR" altLang="fr-FR"/>
              <a:t> -</a:t>
            </a: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569FC3AD-22C8-4D74-90D9-46BF6D25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09517"/>
            <a:ext cx="3896816" cy="3552475"/>
          </a:xfrm>
          <a:prstGeom prst="rect">
            <a:avLst/>
          </a:prstGeom>
          <a:noFill/>
          <a:ln w="28575">
            <a:solidFill>
              <a:srgbClr val="F986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4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1027">
            <a:extLst>
              <a:ext uri="{FF2B5EF4-FFF2-40B4-BE49-F238E27FC236}">
                <a16:creationId xmlns:a16="http://schemas.microsoft.com/office/drawing/2014/main" id="{A4E78289-9B29-4349-A776-CD3230CBE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2704483"/>
            <a:ext cx="13028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3200" i="0" dirty="0"/>
              <a:t>T</a:t>
            </a:r>
            <a:r>
              <a:rPr lang="fr-FR" altLang="fr-FR" sz="2400" b="0" i="0" dirty="0"/>
              <a:t>emps </a:t>
            </a:r>
          </a:p>
        </p:txBody>
      </p:sp>
      <p:sp>
        <p:nvSpPr>
          <p:cNvPr id="8" name="Text Box 1028">
            <a:extLst>
              <a:ext uri="{FF2B5EF4-FFF2-40B4-BE49-F238E27FC236}">
                <a16:creationId xmlns:a16="http://schemas.microsoft.com/office/drawing/2014/main" id="{ACDA74E7-8BBB-4C29-9CE6-26AFEE755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212377"/>
            <a:ext cx="12798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3200" i="0" dirty="0"/>
              <a:t>A</a:t>
            </a:r>
            <a:r>
              <a:rPr lang="fr-FR" altLang="fr-FR" sz="2400" b="0" i="0" dirty="0"/>
              <a:t>ctivité  </a:t>
            </a:r>
          </a:p>
        </p:txBody>
      </p:sp>
      <p:sp>
        <p:nvSpPr>
          <p:cNvPr id="9" name="Text Box 1029">
            <a:extLst>
              <a:ext uri="{FF2B5EF4-FFF2-40B4-BE49-F238E27FC236}">
                <a16:creationId xmlns:a16="http://schemas.microsoft.com/office/drawing/2014/main" id="{50AD1200-6E8F-48D7-A2FC-9C05B87A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005" y="2856883"/>
            <a:ext cx="1283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800" i="0" dirty="0"/>
              <a:t>D</a:t>
            </a:r>
            <a:r>
              <a:rPr lang="fr-FR" altLang="fr-FR" sz="2000" b="0" i="0" dirty="0"/>
              <a:t>istance </a:t>
            </a:r>
          </a:p>
        </p:txBody>
      </p:sp>
      <p:sp>
        <p:nvSpPr>
          <p:cNvPr id="10" name="Text Box 1030">
            <a:extLst>
              <a:ext uri="{FF2B5EF4-FFF2-40B4-BE49-F238E27FC236}">
                <a16:creationId xmlns:a16="http://schemas.microsoft.com/office/drawing/2014/main" id="{6E8F6F56-A5E0-41DF-8F5E-5A2F935B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159" y="4106247"/>
            <a:ext cx="1173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800" i="0" dirty="0"/>
              <a:t>É</a:t>
            </a:r>
            <a:r>
              <a:rPr lang="fr-FR" altLang="fr-FR" sz="2000" b="0" i="0" dirty="0"/>
              <a:t>cran</a:t>
            </a:r>
            <a:r>
              <a:rPr lang="fr-FR" altLang="fr-FR" sz="2400" b="0" i="0" dirty="0"/>
              <a:t> </a:t>
            </a:r>
          </a:p>
        </p:txBody>
      </p:sp>
      <p:sp>
        <p:nvSpPr>
          <p:cNvPr id="11" name="AutoShape 1031">
            <a:extLst>
              <a:ext uri="{FF2B5EF4-FFF2-40B4-BE49-F238E27FC236}">
                <a16:creationId xmlns:a16="http://schemas.microsoft.com/office/drawing/2014/main" id="{533217FF-9330-4DE0-ACA5-11920315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877" y="5271484"/>
            <a:ext cx="4082379" cy="821812"/>
          </a:xfrm>
          <a:prstGeom prst="downArrow">
            <a:avLst>
              <a:gd name="adj1" fmla="val 48741"/>
              <a:gd name="adj2" fmla="val 58333"/>
            </a:avLst>
          </a:prstGeom>
          <a:solidFill>
            <a:srgbClr val="F986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fr-FR" altLang="fr-FR" sz="8800"/>
              <a:t>=</a:t>
            </a:r>
            <a:endParaRPr lang="fr-FR" altLang="fr-FR" sz="2400" b="0">
              <a:latin typeface="Times New Roman" panose="02020603050405020304" pitchFamily="18" charset="0"/>
            </a:endParaRPr>
          </a:p>
        </p:txBody>
      </p:sp>
      <p:grpSp>
        <p:nvGrpSpPr>
          <p:cNvPr id="12" name="Group 1032">
            <a:extLst>
              <a:ext uri="{FF2B5EF4-FFF2-40B4-BE49-F238E27FC236}">
                <a16:creationId xmlns:a16="http://schemas.microsoft.com/office/drawing/2014/main" id="{41C76A82-41C1-4447-AF1E-A652A37EFEA5}"/>
              </a:ext>
            </a:extLst>
          </p:cNvPr>
          <p:cNvGrpSpPr>
            <a:grpSpLocks/>
          </p:cNvGrpSpPr>
          <p:nvPr/>
        </p:nvGrpSpPr>
        <p:grpSpPr bwMode="auto">
          <a:xfrm>
            <a:off x="4441771" y="3880504"/>
            <a:ext cx="3154565" cy="1317484"/>
            <a:chOff x="1152" y="2544"/>
            <a:chExt cx="1245" cy="532"/>
          </a:xfrm>
        </p:grpSpPr>
        <p:pic>
          <p:nvPicPr>
            <p:cNvPr id="13" name="Picture 1033" descr="symbolradioactif">
              <a:extLst>
                <a:ext uri="{FF2B5EF4-FFF2-40B4-BE49-F238E27FC236}">
                  <a16:creationId xmlns:a16="http://schemas.microsoft.com/office/drawing/2014/main" id="{EA05E80E-D278-4FE5-8DCE-45EEC3B31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736"/>
              <a:ext cx="240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1034">
              <a:extLst>
                <a:ext uri="{FF2B5EF4-FFF2-40B4-BE49-F238E27FC236}">
                  <a16:creationId xmlns:a16="http://schemas.microsoft.com/office/drawing/2014/main" id="{2428D650-E4A7-4686-8FBA-C0C84AF16A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12" y="2616"/>
              <a:ext cx="240" cy="48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" name="Group 1035">
              <a:extLst>
                <a:ext uri="{FF2B5EF4-FFF2-40B4-BE49-F238E27FC236}">
                  <a16:creationId xmlns:a16="http://schemas.microsoft.com/office/drawing/2014/main" id="{81FA0760-F5ED-4179-BCD0-8B9C21998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288" cy="480"/>
              <a:chOff x="1872" y="2496"/>
              <a:chExt cx="288" cy="480"/>
            </a:xfrm>
          </p:grpSpPr>
          <p:sp>
            <p:nvSpPr>
              <p:cNvPr id="17" name="Line 1036">
                <a:extLst>
                  <a:ext uri="{FF2B5EF4-FFF2-40B4-BE49-F238E27FC236}">
                    <a16:creationId xmlns:a16="http://schemas.microsoft.com/office/drawing/2014/main" id="{54BF4FA0-412D-484A-9446-FF41B74A4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496"/>
                <a:ext cx="0" cy="48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Line 1037">
                <a:extLst>
                  <a:ext uri="{FF2B5EF4-FFF2-40B4-BE49-F238E27FC236}">
                    <a16:creationId xmlns:a16="http://schemas.microsoft.com/office/drawing/2014/main" id="{2F823F74-86F5-4D5C-98FC-9F741A4D8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016" y="2832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16" name="Picture 1038" descr="homévite">
              <a:extLst>
                <a:ext uri="{FF2B5EF4-FFF2-40B4-BE49-F238E27FC236}">
                  <a16:creationId xmlns:a16="http://schemas.microsoft.com/office/drawing/2014/main" id="{382D8467-4FE5-4954-A5C7-60BDD2823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544"/>
              <a:ext cx="381" cy="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Oval 1039">
            <a:extLst>
              <a:ext uri="{FF2B5EF4-FFF2-40B4-BE49-F238E27FC236}">
                <a16:creationId xmlns:a16="http://schemas.microsoft.com/office/drawing/2014/main" id="{18317DC3-B6F2-4AAC-9B23-669FA7536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172" y="1340768"/>
            <a:ext cx="1113376" cy="821812"/>
          </a:xfrm>
          <a:prstGeom prst="ellipse">
            <a:avLst/>
          </a:prstGeom>
          <a:solidFill>
            <a:srgbClr val="F986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fr-FR" altLang="fr-FR" sz="9600" i="0" dirty="0">
                <a:latin typeface="Arial" panose="020B0604020202020204" pitchFamily="34" charset="0"/>
              </a:rPr>
              <a:t>-</a:t>
            </a:r>
            <a:endParaRPr lang="fr-FR" altLang="fr-FR" sz="2400" b="0" dirty="0">
              <a:latin typeface="Times New Roman" panose="02020603050405020304" pitchFamily="18" charset="0"/>
            </a:endParaRPr>
          </a:p>
        </p:txBody>
      </p:sp>
      <p:sp>
        <p:nvSpPr>
          <p:cNvPr id="20" name="Rectangle 1040">
            <a:extLst>
              <a:ext uri="{FF2B5EF4-FFF2-40B4-BE49-F238E27FC236}">
                <a16:creationId xmlns:a16="http://schemas.microsoft.com/office/drawing/2014/main" id="{6B9C545B-F600-49A8-AED7-5DB4E481D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5" y="1700808"/>
            <a:ext cx="4536504" cy="3561184"/>
          </a:xfrm>
          <a:prstGeom prst="rect">
            <a:avLst/>
          </a:prstGeom>
          <a:noFill/>
          <a:ln w="28575">
            <a:solidFill>
              <a:srgbClr val="F986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4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2" name="Picture 1043" descr="symbolradioactif">
            <a:extLst>
              <a:ext uri="{FF2B5EF4-FFF2-40B4-BE49-F238E27FC236}">
                <a16:creationId xmlns:a16="http://schemas.microsoft.com/office/drawing/2014/main" id="{582A7327-8BA3-4C6C-9D68-C613DE2C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01" y="2492896"/>
            <a:ext cx="599305" cy="5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044">
            <a:extLst>
              <a:ext uri="{FF2B5EF4-FFF2-40B4-BE49-F238E27FC236}">
                <a16:creationId xmlns:a16="http://schemas.microsoft.com/office/drawing/2014/main" id="{1AF64B3F-EED0-42F7-9387-AB7A216F04F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02979" y="2032005"/>
            <a:ext cx="930332" cy="1584174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4" name="Picture 1045" descr="chrono">
            <a:extLst>
              <a:ext uri="{FF2B5EF4-FFF2-40B4-BE49-F238E27FC236}">
                <a16:creationId xmlns:a16="http://schemas.microsoft.com/office/drawing/2014/main" id="{2CBF1B72-A027-4509-8E0E-FC04F11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1451642" cy="148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047">
            <a:extLst>
              <a:ext uri="{FF2B5EF4-FFF2-40B4-BE49-F238E27FC236}">
                <a16:creationId xmlns:a16="http://schemas.microsoft.com/office/drawing/2014/main" id="{6DBF0E60-ECA6-4224-9F67-AF166286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991671"/>
            <a:ext cx="4070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i="0" dirty="0"/>
              <a:t>DIMINUTION DE LA DOSE </a:t>
            </a:r>
          </a:p>
        </p:txBody>
      </p:sp>
      <p:pic>
        <p:nvPicPr>
          <p:cNvPr id="26" name="Picture 1049" descr="bocal plein">
            <a:extLst>
              <a:ext uri="{FF2B5EF4-FFF2-40B4-BE49-F238E27FC236}">
                <a16:creationId xmlns:a16="http://schemas.microsoft.com/office/drawing/2014/main" id="{5196D261-820C-4686-BF2E-B74FCFC5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3516"/>
            <a:ext cx="980003" cy="15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50" descr="infirmier qui court">
            <a:extLst>
              <a:ext uri="{FF2B5EF4-FFF2-40B4-BE49-F238E27FC236}">
                <a16:creationId xmlns:a16="http://schemas.microsoft.com/office/drawing/2014/main" id="{D44C157C-3657-4243-9837-EE07CCB2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31" y="2156518"/>
            <a:ext cx="1362725" cy="15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1041">
            <a:extLst>
              <a:ext uri="{FF2B5EF4-FFF2-40B4-BE49-F238E27FC236}">
                <a16:creationId xmlns:a16="http://schemas.microsoft.com/office/drawing/2014/main" id="{F5AC5177-2D59-44B7-AC43-7AD5BD6CB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1340768"/>
            <a:ext cx="990600" cy="663575"/>
          </a:xfrm>
          <a:prstGeom prst="ellipse">
            <a:avLst/>
          </a:prstGeom>
          <a:solidFill>
            <a:srgbClr val="FFDC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endParaRPr lang="en-US" altLang="fr-FR" sz="2400" b="0">
              <a:latin typeface="Times New Roman" panose="02020603050405020304" pitchFamily="18" charset="0"/>
            </a:endParaRPr>
          </a:p>
        </p:txBody>
      </p:sp>
      <p:sp>
        <p:nvSpPr>
          <p:cNvPr id="29" name="Text Box 1042">
            <a:extLst>
              <a:ext uri="{FF2B5EF4-FFF2-40B4-BE49-F238E27FC236}">
                <a16:creationId xmlns:a16="http://schemas.microsoft.com/office/drawing/2014/main" id="{744B68CC-D24A-4AE4-86AD-641B209E9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531" y="1340768"/>
            <a:ext cx="777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fr-FR" altLang="fr-FR" sz="8000" i="0" dirty="0">
                <a:latin typeface="Arial" panose="020B0604020202020204" pitchFamily="34" charset="0"/>
              </a:rPr>
              <a:t>+</a:t>
            </a:r>
            <a:endParaRPr lang="fr-FR" altLang="fr-FR" sz="80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9" grpId="0" animBg="1" autoUpdateAnimBg="0"/>
      <p:bldP spid="28" grpId="0" animBg="1" autoUpdateAnimBg="0"/>
      <p:bldP spid="29" grpId="0" autoUpdateAnimBg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PPT</Template>
  <TotalTime>524</TotalTime>
  <Words>764</Words>
  <Application>Microsoft Office PowerPoint</Application>
  <PresentationFormat>Affichage à l'écran (4:3)</PresentationFormat>
  <Paragraphs>221</Paragraphs>
  <Slides>21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Thème Office</vt:lpstr>
      <vt:lpstr>Microsoft Clip Gallery</vt:lpstr>
      <vt:lpstr>LA RADIOPROTECTION</vt:lpstr>
      <vt:lpstr>     LES RAYONNEMENTS IONISANTS</vt:lpstr>
      <vt:lpstr> MODE DE PRODUCTION DES RAYONNEMENTS IONISANTS</vt:lpstr>
      <vt:lpstr>La radioactivité</vt:lpstr>
      <vt:lpstr>INTERACTION DES RAYONNEMENTS</vt:lpstr>
      <vt:lpstr>INTERACTION DES RAYONNEMENTS</vt:lpstr>
      <vt:lpstr>GRANDEURS ET UNITÉS DE RADIOACTIVITÉ</vt:lpstr>
      <vt:lpstr>DEFINITIONS</vt:lpstr>
      <vt:lpstr>PROTECTION CONTRE L’EXPOSITION EXTERNE  À DISTANCE</vt:lpstr>
      <vt:lpstr>Présentation PowerPoint</vt:lpstr>
      <vt:lpstr>Présentation PowerPoint</vt:lpstr>
      <vt:lpstr>UTILISATIONS</vt:lpstr>
      <vt:lpstr>EXEMPLES</vt:lpstr>
      <vt:lpstr>EXEMPLES</vt:lpstr>
      <vt:lpstr>EXEMPLES</vt:lpstr>
      <vt:lpstr>PRINCIPE</vt:lpstr>
      <vt:lpstr>Présentation PowerPoint</vt:lpstr>
      <vt:lpstr>DESCRIPTION GENERALE</vt:lpstr>
      <vt:lpstr>LE BALISAGE</vt:lpstr>
      <vt:lpstr>Les questions à se poser lors d’un tir gammagraphique</vt:lpstr>
      <vt:lpstr>Les questions à se poser lors d’un tir gammagraphique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RADIOPROTECTION</dc:title>
  <dc:creator>Luc DECOSSE</dc:creator>
  <cp:lastModifiedBy>Luc DECOSSE</cp:lastModifiedBy>
  <cp:revision>34</cp:revision>
  <dcterms:created xsi:type="dcterms:W3CDTF">2017-10-30T10:06:40Z</dcterms:created>
  <dcterms:modified xsi:type="dcterms:W3CDTF">2017-10-30T18:51:12Z</dcterms:modified>
</cp:coreProperties>
</file>