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29"/>
  </p:notesMasterIdLst>
  <p:handoutMasterIdLst>
    <p:handoutMasterId r:id="rId30"/>
  </p:handoutMasterIdLst>
  <p:sldIdLst>
    <p:sldId id="270" r:id="rId2"/>
    <p:sldId id="313" r:id="rId3"/>
    <p:sldId id="447" r:id="rId4"/>
    <p:sldId id="427" r:id="rId5"/>
    <p:sldId id="449" r:id="rId6"/>
    <p:sldId id="354" r:id="rId7"/>
    <p:sldId id="448" r:id="rId8"/>
    <p:sldId id="430" r:id="rId9"/>
    <p:sldId id="453" r:id="rId10"/>
    <p:sldId id="441" r:id="rId11"/>
    <p:sldId id="429" r:id="rId12"/>
    <p:sldId id="458" r:id="rId13"/>
    <p:sldId id="457" r:id="rId14"/>
    <p:sldId id="456" r:id="rId15"/>
    <p:sldId id="459" r:id="rId16"/>
    <p:sldId id="460" r:id="rId17"/>
    <p:sldId id="455" r:id="rId18"/>
    <p:sldId id="461" r:id="rId19"/>
    <p:sldId id="462" r:id="rId20"/>
    <p:sldId id="452" r:id="rId21"/>
    <p:sldId id="451" r:id="rId22"/>
    <p:sldId id="463" r:id="rId23"/>
    <p:sldId id="464" r:id="rId24"/>
    <p:sldId id="450" r:id="rId25"/>
    <p:sldId id="454" r:id="rId26"/>
    <p:sldId id="465" r:id="rId27"/>
    <p:sldId id="4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948"/>
    <a:srgbClr val="0572B7"/>
    <a:srgbClr val="FFFFFF"/>
    <a:srgbClr val="5DB510"/>
    <a:srgbClr val="54A20E"/>
    <a:srgbClr val="6CD012"/>
    <a:srgbClr val="F23B48"/>
    <a:srgbClr val="637C90"/>
    <a:srgbClr val="F12F3D"/>
    <a:srgbClr val="324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28/02/2023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‹N°›</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‹N°›</a:t>
            </a:fld>
            <a:endParaRPr lang="en-US"/>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a:t>
            </a:fld>
            <a:endParaRPr lang="en-US"/>
          </a:p>
        </p:txBody>
      </p:sp>
    </p:spTree>
    <p:extLst>
      <p:ext uri="{BB962C8B-B14F-4D97-AF65-F5344CB8AC3E}">
        <p14:creationId xmlns:p14="http://schemas.microsoft.com/office/powerpoint/2010/main" val="393874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12</a:t>
            </a:fld>
            <a:endParaRPr lang="en-US"/>
          </a:p>
        </p:txBody>
      </p:sp>
    </p:spTree>
    <p:extLst>
      <p:ext uri="{BB962C8B-B14F-4D97-AF65-F5344CB8AC3E}">
        <p14:creationId xmlns:p14="http://schemas.microsoft.com/office/powerpoint/2010/main" val="32276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13</a:t>
            </a:fld>
            <a:endParaRPr lang="en-US"/>
          </a:p>
        </p:txBody>
      </p:sp>
    </p:spTree>
    <p:extLst>
      <p:ext uri="{BB962C8B-B14F-4D97-AF65-F5344CB8AC3E}">
        <p14:creationId xmlns:p14="http://schemas.microsoft.com/office/powerpoint/2010/main" val="176623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14</a:t>
            </a:fld>
            <a:endParaRPr lang="en-US"/>
          </a:p>
        </p:txBody>
      </p:sp>
    </p:spTree>
    <p:extLst>
      <p:ext uri="{BB962C8B-B14F-4D97-AF65-F5344CB8AC3E}">
        <p14:creationId xmlns:p14="http://schemas.microsoft.com/office/powerpoint/2010/main" val="203923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15</a:t>
            </a:fld>
            <a:endParaRPr lang="en-US"/>
          </a:p>
        </p:txBody>
      </p:sp>
    </p:spTree>
    <p:extLst>
      <p:ext uri="{BB962C8B-B14F-4D97-AF65-F5344CB8AC3E}">
        <p14:creationId xmlns:p14="http://schemas.microsoft.com/office/powerpoint/2010/main" val="245635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16</a:t>
            </a:fld>
            <a:endParaRPr lang="en-US"/>
          </a:p>
        </p:txBody>
      </p:sp>
    </p:spTree>
    <p:extLst>
      <p:ext uri="{BB962C8B-B14F-4D97-AF65-F5344CB8AC3E}">
        <p14:creationId xmlns:p14="http://schemas.microsoft.com/office/powerpoint/2010/main" val="120167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17</a:t>
            </a:fld>
            <a:endParaRPr lang="en-US"/>
          </a:p>
        </p:txBody>
      </p:sp>
    </p:spTree>
    <p:extLst>
      <p:ext uri="{BB962C8B-B14F-4D97-AF65-F5344CB8AC3E}">
        <p14:creationId xmlns:p14="http://schemas.microsoft.com/office/powerpoint/2010/main" val="190428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18</a:t>
            </a:fld>
            <a:endParaRPr lang="en-US"/>
          </a:p>
        </p:txBody>
      </p:sp>
    </p:spTree>
    <p:extLst>
      <p:ext uri="{BB962C8B-B14F-4D97-AF65-F5344CB8AC3E}">
        <p14:creationId xmlns:p14="http://schemas.microsoft.com/office/powerpoint/2010/main" val="381653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19</a:t>
            </a:fld>
            <a:endParaRPr lang="en-US"/>
          </a:p>
        </p:txBody>
      </p:sp>
    </p:spTree>
    <p:extLst>
      <p:ext uri="{BB962C8B-B14F-4D97-AF65-F5344CB8AC3E}">
        <p14:creationId xmlns:p14="http://schemas.microsoft.com/office/powerpoint/2010/main" val="2508213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20</a:t>
            </a:fld>
            <a:endParaRPr lang="en-US"/>
          </a:p>
        </p:txBody>
      </p:sp>
    </p:spTree>
    <p:extLst>
      <p:ext uri="{BB962C8B-B14F-4D97-AF65-F5344CB8AC3E}">
        <p14:creationId xmlns:p14="http://schemas.microsoft.com/office/powerpoint/2010/main" val="147559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21</a:t>
            </a:fld>
            <a:endParaRPr lang="en-US"/>
          </a:p>
        </p:txBody>
      </p:sp>
    </p:spTree>
    <p:extLst>
      <p:ext uri="{BB962C8B-B14F-4D97-AF65-F5344CB8AC3E}">
        <p14:creationId xmlns:p14="http://schemas.microsoft.com/office/powerpoint/2010/main" val="18240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a:t>
            </a:fld>
            <a:endParaRPr lang="en-US"/>
          </a:p>
        </p:txBody>
      </p:sp>
    </p:spTree>
    <p:extLst>
      <p:ext uri="{BB962C8B-B14F-4D97-AF65-F5344CB8AC3E}">
        <p14:creationId xmlns:p14="http://schemas.microsoft.com/office/powerpoint/2010/main" val="2978103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22</a:t>
            </a:fld>
            <a:endParaRPr lang="en-US"/>
          </a:p>
        </p:txBody>
      </p:sp>
    </p:spTree>
    <p:extLst>
      <p:ext uri="{BB962C8B-B14F-4D97-AF65-F5344CB8AC3E}">
        <p14:creationId xmlns:p14="http://schemas.microsoft.com/office/powerpoint/2010/main" val="220916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23</a:t>
            </a:fld>
            <a:endParaRPr lang="en-US"/>
          </a:p>
        </p:txBody>
      </p:sp>
    </p:spTree>
    <p:extLst>
      <p:ext uri="{BB962C8B-B14F-4D97-AF65-F5344CB8AC3E}">
        <p14:creationId xmlns:p14="http://schemas.microsoft.com/office/powerpoint/2010/main" val="397505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24</a:t>
            </a:fld>
            <a:endParaRPr lang="en-US"/>
          </a:p>
        </p:txBody>
      </p:sp>
    </p:spTree>
    <p:extLst>
      <p:ext uri="{BB962C8B-B14F-4D97-AF65-F5344CB8AC3E}">
        <p14:creationId xmlns:p14="http://schemas.microsoft.com/office/powerpoint/2010/main" val="2559223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25</a:t>
            </a:fld>
            <a:endParaRPr lang="en-US"/>
          </a:p>
        </p:txBody>
      </p:sp>
    </p:spTree>
    <p:extLst>
      <p:ext uri="{BB962C8B-B14F-4D97-AF65-F5344CB8AC3E}">
        <p14:creationId xmlns:p14="http://schemas.microsoft.com/office/powerpoint/2010/main" val="3388539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26</a:t>
            </a:fld>
            <a:endParaRPr lang="en-US"/>
          </a:p>
        </p:txBody>
      </p:sp>
    </p:spTree>
    <p:extLst>
      <p:ext uri="{BB962C8B-B14F-4D97-AF65-F5344CB8AC3E}">
        <p14:creationId xmlns:p14="http://schemas.microsoft.com/office/powerpoint/2010/main" val="181565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27</a:t>
            </a:fld>
            <a:endParaRPr lang="en-US"/>
          </a:p>
        </p:txBody>
      </p:sp>
    </p:spTree>
    <p:extLst>
      <p:ext uri="{BB962C8B-B14F-4D97-AF65-F5344CB8AC3E}">
        <p14:creationId xmlns:p14="http://schemas.microsoft.com/office/powerpoint/2010/main" val="253085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5</a:t>
            </a:fld>
            <a:endParaRPr lang="en-US"/>
          </a:p>
        </p:txBody>
      </p:sp>
    </p:spTree>
    <p:extLst>
      <p:ext uri="{BB962C8B-B14F-4D97-AF65-F5344CB8AC3E}">
        <p14:creationId xmlns:p14="http://schemas.microsoft.com/office/powerpoint/2010/main" val="148360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6</a:t>
            </a:fld>
            <a:endParaRPr lang="en-US"/>
          </a:p>
        </p:txBody>
      </p:sp>
    </p:spTree>
    <p:extLst>
      <p:ext uri="{BB962C8B-B14F-4D97-AF65-F5344CB8AC3E}">
        <p14:creationId xmlns:p14="http://schemas.microsoft.com/office/powerpoint/2010/main" val="36676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7</a:t>
            </a:fld>
            <a:endParaRPr lang="en-US"/>
          </a:p>
        </p:txBody>
      </p:sp>
    </p:spTree>
    <p:extLst>
      <p:ext uri="{BB962C8B-B14F-4D97-AF65-F5344CB8AC3E}">
        <p14:creationId xmlns:p14="http://schemas.microsoft.com/office/powerpoint/2010/main" val="35932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8</a:t>
            </a:fld>
            <a:endParaRPr lang="en-US"/>
          </a:p>
        </p:txBody>
      </p:sp>
    </p:spTree>
    <p:extLst>
      <p:ext uri="{BB962C8B-B14F-4D97-AF65-F5344CB8AC3E}">
        <p14:creationId xmlns:p14="http://schemas.microsoft.com/office/powerpoint/2010/main" val="319820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a:p>
        </p:txBody>
      </p:sp>
    </p:spTree>
    <p:extLst>
      <p:ext uri="{BB962C8B-B14F-4D97-AF65-F5344CB8AC3E}">
        <p14:creationId xmlns:p14="http://schemas.microsoft.com/office/powerpoint/2010/main" val="273301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10</a:t>
            </a:fld>
            <a:endParaRPr lang="en-US"/>
          </a:p>
        </p:txBody>
      </p:sp>
    </p:spTree>
    <p:extLst>
      <p:ext uri="{BB962C8B-B14F-4D97-AF65-F5344CB8AC3E}">
        <p14:creationId xmlns:p14="http://schemas.microsoft.com/office/powerpoint/2010/main" val="422877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11</a:t>
            </a:fld>
            <a:endParaRPr lang="en-US"/>
          </a:p>
        </p:txBody>
      </p:sp>
    </p:spTree>
    <p:extLst>
      <p:ext uri="{BB962C8B-B14F-4D97-AF65-F5344CB8AC3E}">
        <p14:creationId xmlns:p14="http://schemas.microsoft.com/office/powerpoint/2010/main" val="250863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1365506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1801793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3138266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0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0"/>
            <a:ext cx="12192000" cy="6858000"/>
          </a:xfrm>
        </p:spPr>
        <p:txBody>
          <a:bodyPr/>
          <a:lstStyle>
            <a:lvl1pPr marL="0" indent="0" algn="ctr">
              <a:buNone/>
              <a:defRPr/>
            </a:lvl1pPr>
          </a:lstStyle>
          <a:p>
            <a:r>
              <a:rPr lang="fr-FR"/>
              <a:t>Cliquez sur l'icône pour ajouter une image</a:t>
            </a:r>
            <a:endParaRPr lang="id-ID"/>
          </a:p>
        </p:txBody>
      </p:sp>
    </p:spTree>
    <p:extLst>
      <p:ext uri="{BB962C8B-B14F-4D97-AF65-F5344CB8AC3E}">
        <p14:creationId xmlns:p14="http://schemas.microsoft.com/office/powerpoint/2010/main" val="1919748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p:spPr>
        <p:txBody>
          <a:bodyPr anchor="t"/>
          <a:lstStyle>
            <a:lvl1pPr marL="0" indent="0" algn="ctr">
              <a:buNone/>
              <a:defRPr/>
            </a:lvl1pPr>
          </a:lstStyle>
          <a:p>
            <a:r>
              <a:rPr lang="fr-FR"/>
              <a:t>Cliquez sur l'icône pour ajouter une image</a:t>
            </a:r>
            <a:endParaRPr lang="id-ID"/>
          </a:p>
        </p:txBody>
      </p:sp>
      <p:sp>
        <p:nvSpPr>
          <p:cNvPr id="21"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‹N°›</a:t>
            </a:fld>
            <a:endParaRPr lang="en-US" dirty="0"/>
          </a:p>
        </p:txBody>
      </p:sp>
    </p:spTree>
    <p:extLst>
      <p:ext uri="{BB962C8B-B14F-4D97-AF65-F5344CB8AC3E}">
        <p14:creationId xmlns:p14="http://schemas.microsoft.com/office/powerpoint/2010/main" val="79107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13" name="Rounded Rectangle 12"/>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2"/>
          <p:cNvSpPr>
            <a:spLocks noGrp="1"/>
          </p:cNvSpPr>
          <p:nvPr>
            <p:ph type="pic" sz="quarter" idx="20"/>
          </p:nvPr>
        </p:nvSpPr>
        <p:spPr>
          <a:xfrm>
            <a:off x="6233915" y="2519640"/>
            <a:ext cx="1007862" cy="1007862"/>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dirty="0"/>
          </a:p>
        </p:txBody>
      </p:sp>
      <p:sp>
        <p:nvSpPr>
          <p:cNvPr id="14" name="Picture Placeholder 2"/>
          <p:cNvSpPr>
            <a:spLocks noGrp="1"/>
          </p:cNvSpPr>
          <p:nvPr>
            <p:ph type="pic" sz="quarter" idx="21"/>
          </p:nvPr>
        </p:nvSpPr>
        <p:spPr>
          <a:xfrm>
            <a:off x="7075709" y="4261103"/>
            <a:ext cx="1211442" cy="1211442"/>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dirty="0"/>
          </a:p>
        </p:txBody>
      </p:sp>
      <p:sp>
        <p:nvSpPr>
          <p:cNvPr id="20" name="Picture Placeholder 2"/>
          <p:cNvSpPr>
            <a:spLocks noGrp="1"/>
          </p:cNvSpPr>
          <p:nvPr>
            <p:ph type="pic" sz="quarter" idx="22"/>
          </p:nvPr>
        </p:nvSpPr>
        <p:spPr>
          <a:xfrm>
            <a:off x="9603685" y="2733443"/>
            <a:ext cx="1060705" cy="1060705"/>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a:p>
        </p:txBody>
      </p:sp>
      <p:sp>
        <p:nvSpPr>
          <p:cNvPr id="21" name="Picture Placeholder 2"/>
          <p:cNvSpPr>
            <a:spLocks noGrp="1"/>
          </p:cNvSpPr>
          <p:nvPr>
            <p:ph type="pic" sz="quarter" idx="23"/>
          </p:nvPr>
        </p:nvSpPr>
        <p:spPr>
          <a:xfrm>
            <a:off x="9164561" y="3933434"/>
            <a:ext cx="752726" cy="752726"/>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a:p>
        </p:txBody>
      </p:sp>
    </p:spTree>
    <p:extLst>
      <p:ext uri="{BB962C8B-B14F-4D97-AF65-F5344CB8AC3E}">
        <p14:creationId xmlns:p14="http://schemas.microsoft.com/office/powerpoint/2010/main" val="39615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8" name="Rounded Rectangle 7"/>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2"/>
          <p:cNvSpPr>
            <a:spLocks noGrp="1"/>
          </p:cNvSpPr>
          <p:nvPr>
            <p:ph type="pic" sz="quarter" idx="23"/>
          </p:nvPr>
        </p:nvSpPr>
        <p:spPr>
          <a:xfrm>
            <a:off x="1931247" y="2293246"/>
            <a:ext cx="1886180" cy="3329511"/>
          </a:xfrm>
        </p:spPr>
        <p:txBody>
          <a:bodyPr anchor="t"/>
          <a:lstStyle>
            <a:lvl1pPr marL="0" indent="0" algn="ctr">
              <a:buNone/>
              <a:defRPr/>
            </a:lvl1pPr>
          </a:lstStyle>
          <a:p>
            <a:r>
              <a:rPr lang="fr-FR"/>
              <a:t>Cliquez sur l'icône pour ajouter une image</a:t>
            </a:r>
            <a:endParaRPr lang="id-ID"/>
          </a:p>
        </p:txBody>
      </p:sp>
    </p:spTree>
    <p:extLst>
      <p:ext uri="{BB962C8B-B14F-4D97-AF65-F5344CB8AC3E}">
        <p14:creationId xmlns:p14="http://schemas.microsoft.com/office/powerpoint/2010/main" val="293577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45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2"/>
          <p:cNvSpPr>
            <a:spLocks noGrp="1"/>
          </p:cNvSpPr>
          <p:nvPr>
            <p:ph type="pic" sz="quarter" idx="15"/>
          </p:nvPr>
        </p:nvSpPr>
        <p:spPr>
          <a:xfrm>
            <a:off x="0" y="0"/>
            <a:ext cx="6096000" cy="6858000"/>
          </a:xfrm>
        </p:spPr>
        <p:txBody>
          <a:bodyPr/>
          <a:lstStyle/>
          <a:p>
            <a:r>
              <a:rPr lang="fr-FR"/>
              <a:t>Cliquez sur l'icône pour ajouter une image</a:t>
            </a:r>
            <a:endParaRPr lang="id-ID"/>
          </a:p>
        </p:txBody>
      </p:sp>
      <p:sp>
        <p:nvSpPr>
          <p:cNvPr id="5" name="Picture Placeholder 2"/>
          <p:cNvSpPr>
            <a:spLocks noGrp="1"/>
          </p:cNvSpPr>
          <p:nvPr>
            <p:ph type="pic" sz="quarter" idx="16"/>
          </p:nvPr>
        </p:nvSpPr>
        <p:spPr>
          <a:xfrm>
            <a:off x="6096000" y="0"/>
            <a:ext cx="6096000" cy="6858000"/>
          </a:xfrm>
        </p:spPr>
        <p:txBody>
          <a:bodyPr/>
          <a:lstStyle/>
          <a:p>
            <a:r>
              <a:rPr lang="fr-FR"/>
              <a:t>Cliquez sur l'icône pour ajouter une image</a:t>
            </a:r>
            <a:endParaRPr lang="id-ID"/>
          </a:p>
        </p:txBody>
      </p:sp>
    </p:spTree>
    <p:extLst>
      <p:ext uri="{BB962C8B-B14F-4D97-AF65-F5344CB8AC3E}">
        <p14:creationId xmlns:p14="http://schemas.microsoft.com/office/powerpoint/2010/main" val="3216594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r>
              <a:rPr lang="fr-FR"/>
              <a:t>Cliquez pour modifier les styles du texte du masque</a:t>
            </a:r>
          </a:p>
        </p:txBody>
      </p:sp>
      <p:sp>
        <p:nvSpPr>
          <p:cNvPr id="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rgbClr val="F23B48"/>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r>
              <a:rPr lang="fr-FR"/>
              <a:t>Cliquez pour modifier les styles du texte du masque</a:t>
            </a:r>
          </a:p>
        </p:txBody>
      </p:sp>
    </p:spTree>
    <p:extLst>
      <p:ext uri="{BB962C8B-B14F-4D97-AF65-F5344CB8AC3E}">
        <p14:creationId xmlns:p14="http://schemas.microsoft.com/office/powerpoint/2010/main" val="359914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9149756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1749415" y="1691309"/>
            <a:ext cx="4320000" cy="4319999"/>
          </a:xfrm>
        </p:spPr>
        <p:txBody>
          <a:bodyPr anchor="ctr"/>
          <a:lstStyle>
            <a:lvl1pPr marL="0" indent="0" algn="ctr">
              <a:buNone/>
              <a:defRPr/>
            </a:lvl1pPr>
          </a:lstStyle>
          <a:p>
            <a:r>
              <a:rPr lang="fr-FR"/>
              <a:t>Cliquez sur l'icône pour ajouter une image</a:t>
            </a:r>
            <a:endParaRPr lang="id-ID" dirty="0"/>
          </a:p>
        </p:txBody>
      </p:sp>
      <p:sp>
        <p:nvSpPr>
          <p:cNvPr id="8"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5" name="Rounded Rectangle 14"/>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9" name="Rounded Rectangle 8"/>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3300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7085239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0719297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644900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3900809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25693072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1166631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0218631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2C88-6C8F-484D-AF69-578F576B1F44}" type="slidenum">
              <a:rPr lang="en-US" smtClean="0"/>
              <a:pPr/>
              <a:t>‹N°›</a:t>
            </a:fld>
            <a:endParaRPr lang="en-US"/>
          </a:p>
        </p:txBody>
      </p:sp>
    </p:spTree>
    <p:extLst>
      <p:ext uri="{BB962C8B-B14F-4D97-AF65-F5344CB8AC3E}">
        <p14:creationId xmlns:p14="http://schemas.microsoft.com/office/powerpoint/2010/main" val="197686241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325" r:id="rId14"/>
    <p:sldLayoutId id="2147483691" r:id="rId15"/>
    <p:sldLayoutId id="2147483703" r:id="rId16"/>
    <p:sldLayoutId id="2147483656" r:id="rId17"/>
    <p:sldLayoutId id="2147483661" r:id="rId18"/>
    <p:sldLayoutId id="2147483653" r:id="rId19"/>
    <p:sldLayoutId id="214748365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passeportsante.net/fr/specialites-medicales/Fiche.aspx?doc=kinesitherapie" TargetMode="External"/><Relationship Id="rId5" Type="http://schemas.openxmlformats.org/officeDocument/2006/relationships/image" Target="../media/image8.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8.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8.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8.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8.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www.futura-sciences.com/fr/doc/t/medecine-1/d/tout-sur-la-grossesse_1044/c3/221/p1/" TargetMode="External"/><Relationship Id="rId5" Type="http://schemas.openxmlformats.org/officeDocument/2006/relationships/image" Target="../media/image8.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8.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8.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8.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291866"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851" y="1524001"/>
            <a:ext cx="5063552" cy="4222376"/>
          </a:xfrm>
          <a:prstGeom prst="rect">
            <a:avLst/>
          </a:prstGeom>
        </p:spPr>
      </p:pic>
    </p:spTree>
    <p:extLst>
      <p:ext uri="{BB962C8B-B14F-4D97-AF65-F5344CB8AC3E}">
        <p14:creationId xmlns:p14="http://schemas.microsoft.com/office/powerpoint/2010/main" val="34762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986272"/>
          </a:xfrm>
          <a:prstGeom prst="rect">
            <a:avLst/>
          </a:prstGeom>
        </p:spPr>
      </p:pic>
      <p:sp>
        <p:nvSpPr>
          <p:cNvPr id="13" name="Text Placeholder 33"/>
          <p:cNvSpPr txBox="1">
            <a:spLocks/>
          </p:cNvSpPr>
          <p:nvPr/>
        </p:nvSpPr>
        <p:spPr>
          <a:xfrm>
            <a:off x="614885" y="616145"/>
            <a:ext cx="6189327" cy="1798551"/>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6600" b="1" dirty="0">
                <a:solidFill>
                  <a:schemeClr val="bg1"/>
                </a:solidFill>
                <a:latin typeface="Arial" panose="020B0604020202020204" pitchFamily="34" charset="0"/>
                <a:cs typeface="Arial" panose="020B0604020202020204" pitchFamily="34" charset="0"/>
              </a:rPr>
              <a:t>Les différentes pathologies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1300" y="5320642"/>
            <a:ext cx="1797794" cy="1331259"/>
          </a:xfrm>
          <a:prstGeom prst="rect">
            <a:avLst/>
          </a:prstGeom>
        </p:spPr>
      </p:pic>
    </p:spTree>
    <p:extLst>
      <p:ext uri="{BB962C8B-B14F-4D97-AF65-F5344CB8AC3E}">
        <p14:creationId xmlns:p14="http://schemas.microsoft.com/office/powerpoint/2010/main" val="14166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2539014"/>
            <a:ext cx="7887854" cy="3042742"/>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fr-FR" sz="4000" b="1" dirty="0">
                <a:solidFill>
                  <a:srgbClr val="0572B7"/>
                </a:solidFill>
                <a:latin typeface="Arial" panose="020B0604020202020204" pitchFamily="34" charset="0"/>
                <a:cs typeface="Arial" panose="020B0604020202020204" pitchFamily="34" charset="0"/>
              </a:rPr>
              <a:t>Les Cervicalgies</a:t>
            </a:r>
          </a:p>
          <a:p>
            <a:pPr marL="0" indent="0">
              <a:lnSpc>
                <a:spcPct val="150000"/>
              </a:lnSpc>
              <a:buNone/>
            </a:pPr>
            <a:r>
              <a:rPr lang="fr-FR" sz="4000" b="1" dirty="0">
                <a:solidFill>
                  <a:srgbClr val="0572B7"/>
                </a:solidFill>
                <a:latin typeface="Arial" panose="020B0604020202020204" pitchFamily="34" charset="0"/>
                <a:cs typeface="Arial" panose="020B0604020202020204" pitchFamily="34" charset="0"/>
              </a:rPr>
              <a:t>Les Dorsalgies</a:t>
            </a:r>
          </a:p>
          <a:p>
            <a:pPr marL="0" indent="0">
              <a:lnSpc>
                <a:spcPct val="150000"/>
              </a:lnSpc>
              <a:buNone/>
            </a:pPr>
            <a:r>
              <a:rPr lang="fr-FR" sz="4000" b="1" dirty="0">
                <a:solidFill>
                  <a:srgbClr val="0572B7"/>
                </a:solidFill>
                <a:latin typeface="Arial" panose="020B0604020202020204" pitchFamily="34" charset="0"/>
                <a:cs typeface="Arial" panose="020B0604020202020204" pitchFamily="34" charset="0"/>
              </a:rPr>
              <a:t>Les Lombalgies</a:t>
            </a:r>
          </a:p>
          <a:p>
            <a:pPr marL="0" indent="0">
              <a:lnSpc>
                <a:spcPct val="150000"/>
              </a:lnSpc>
              <a:buNone/>
            </a:pPr>
            <a:r>
              <a:rPr lang="fr-FR" sz="4000" b="1" dirty="0">
                <a:solidFill>
                  <a:srgbClr val="0572B7"/>
                </a:solidFill>
                <a:latin typeface="Arial" panose="020B0604020202020204" pitchFamily="34" charset="0"/>
                <a:cs typeface="Arial" panose="020B0604020202020204" pitchFamily="34" charset="0"/>
              </a:rPr>
              <a:t>Les Hernies discales</a:t>
            </a:r>
          </a:p>
          <a:p>
            <a:pPr marL="0" indent="0">
              <a:lnSpc>
                <a:spcPct val="150000"/>
              </a:lnSpc>
              <a:buNone/>
            </a:pPr>
            <a:endParaRPr lang="fr-FR" sz="4000" b="1" dirty="0">
              <a:solidFill>
                <a:srgbClr val="0572B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3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Cervicalgies</a:t>
            </a:r>
          </a:p>
        </p:txBody>
      </p:sp>
      <p:sp>
        <p:nvSpPr>
          <p:cNvPr id="2" name="ZoneTexte 1">
            <a:extLst>
              <a:ext uri="{FF2B5EF4-FFF2-40B4-BE49-F238E27FC236}">
                <a16:creationId xmlns:a16="http://schemas.microsoft.com/office/drawing/2014/main" id="{CA67A33D-CFB3-499F-AFD2-A763930B350E}"/>
              </a:ext>
            </a:extLst>
          </p:cNvPr>
          <p:cNvSpPr txBox="1"/>
          <p:nvPr/>
        </p:nvSpPr>
        <p:spPr>
          <a:xfrm>
            <a:off x="3777673" y="1815527"/>
            <a:ext cx="6904650" cy="4247317"/>
          </a:xfrm>
          <a:prstGeom prst="rect">
            <a:avLst/>
          </a:prstGeom>
          <a:noFill/>
        </p:spPr>
        <p:txBody>
          <a:bodyPr wrap="square" rtlCol="0">
            <a:spAutoFit/>
          </a:bodyPr>
          <a:lstStyle/>
          <a:p>
            <a:r>
              <a:rPr lang="fr-FR" dirty="0"/>
              <a:t>Les Cervicalgies (C1 à C7) </a:t>
            </a:r>
            <a:r>
              <a:rPr lang="fr-FR" b="0" i="0" dirty="0">
                <a:solidFill>
                  <a:srgbClr val="4D5156"/>
                </a:solidFill>
                <a:effectLst/>
              </a:rPr>
              <a:t>sont des douleurs vives siégeant au niveau du cou, disparaissant le plus souvent en quelques jours ou semaines. Elles sont souvent dues à une mauvaise posture, de l'arthrose ou un traumatisme du cou. Parfois, elles irradient vers un bras, on parle de névralgies </a:t>
            </a:r>
            <a:r>
              <a:rPr lang="fr-FR" b="0" i="0" dirty="0" err="1">
                <a:solidFill>
                  <a:srgbClr val="4D5156"/>
                </a:solidFill>
                <a:effectLst/>
              </a:rPr>
              <a:t>cervicobrachiales</a:t>
            </a:r>
            <a:r>
              <a:rPr lang="fr-FR" b="0" i="0" dirty="0">
                <a:solidFill>
                  <a:srgbClr val="4D5156"/>
                </a:solidFill>
                <a:effectLst/>
              </a:rPr>
              <a:t>.</a:t>
            </a:r>
            <a:r>
              <a:rPr lang="fr-FR" dirty="0"/>
              <a:t> </a:t>
            </a:r>
          </a:p>
          <a:p>
            <a:endParaRPr lang="fr-FR" dirty="0"/>
          </a:p>
          <a:p>
            <a:pPr algn="l"/>
            <a:r>
              <a:rPr lang="fr-FR" b="0" i="0" dirty="0">
                <a:solidFill>
                  <a:srgbClr val="5B5B5B"/>
                </a:solidFill>
                <a:effectLst/>
              </a:rPr>
              <a:t>La douleur aux cervicales peut s’accompagner d’autres symptômes, que l’on dit alors associés :</a:t>
            </a:r>
          </a:p>
          <a:p>
            <a:pPr algn="l">
              <a:buFont typeface="Arial" panose="020B0604020202020204" pitchFamily="34" charset="0"/>
              <a:buChar char="•"/>
            </a:pPr>
            <a:r>
              <a:rPr lang="fr-FR" b="0" i="0" dirty="0">
                <a:solidFill>
                  <a:srgbClr val="5B5B5B"/>
                </a:solidFill>
                <a:effectLst/>
              </a:rPr>
              <a:t>une raideur musculaire, et notamment de raideur au niveau de la nuque (la partie postérieure du cou qui se compose de vertèbres cervicales et de muscles) ;</a:t>
            </a:r>
          </a:p>
          <a:p>
            <a:pPr algn="l">
              <a:buFont typeface="Arial" panose="020B0604020202020204" pitchFamily="34" charset="0"/>
              <a:buChar char="•"/>
            </a:pPr>
            <a:r>
              <a:rPr lang="fr-FR" b="0" i="0" dirty="0">
                <a:solidFill>
                  <a:srgbClr val="5B5B5B"/>
                </a:solidFill>
                <a:effectLst/>
              </a:rPr>
              <a:t>de spasmes ;</a:t>
            </a:r>
          </a:p>
          <a:p>
            <a:pPr algn="l">
              <a:buFont typeface="Arial" panose="020B0604020202020204" pitchFamily="34" charset="0"/>
              <a:buChar char="•"/>
            </a:pPr>
            <a:r>
              <a:rPr lang="fr-FR" b="0" i="0" dirty="0">
                <a:solidFill>
                  <a:srgbClr val="5B5B5B"/>
                </a:solidFill>
                <a:effectLst/>
              </a:rPr>
              <a:t>d’une difficulté à bouger la tête ;</a:t>
            </a:r>
          </a:p>
          <a:p>
            <a:pPr algn="l">
              <a:buFont typeface="Arial" panose="020B0604020202020204" pitchFamily="34" charset="0"/>
              <a:buChar char="•"/>
            </a:pPr>
            <a:r>
              <a:rPr lang="fr-FR" b="0" i="0" dirty="0">
                <a:solidFill>
                  <a:srgbClr val="5B5B5B"/>
                </a:solidFill>
                <a:effectLst/>
              </a:rPr>
              <a:t>ou encore d’un mal de tête.</a:t>
            </a:r>
          </a:p>
          <a:p>
            <a:endParaRPr lang="fr-FR" dirty="0"/>
          </a:p>
        </p:txBody>
      </p:sp>
      <p:pic>
        <p:nvPicPr>
          <p:cNvPr id="4" name="Image 3">
            <a:extLst>
              <a:ext uri="{FF2B5EF4-FFF2-40B4-BE49-F238E27FC236}">
                <a16:creationId xmlns:a16="http://schemas.microsoft.com/office/drawing/2014/main" id="{F5CA772F-FF3F-41C5-B0AD-00C6A5DBB497}"/>
              </a:ext>
            </a:extLst>
          </p:cNvPr>
          <p:cNvPicPr>
            <a:picLocks noChangeAspect="1"/>
          </p:cNvPicPr>
          <p:nvPr/>
        </p:nvPicPr>
        <p:blipFill>
          <a:blip r:embed="rId6"/>
          <a:stretch>
            <a:fillRect/>
          </a:stretch>
        </p:blipFill>
        <p:spPr>
          <a:xfrm>
            <a:off x="591058" y="4048217"/>
            <a:ext cx="2070214" cy="2361461"/>
          </a:xfrm>
          <a:prstGeom prst="rect">
            <a:avLst/>
          </a:prstGeom>
        </p:spPr>
      </p:pic>
    </p:spTree>
    <p:extLst>
      <p:ext uri="{BB962C8B-B14F-4D97-AF65-F5344CB8AC3E}">
        <p14:creationId xmlns:p14="http://schemas.microsoft.com/office/powerpoint/2010/main" val="314290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cervicalgies</a:t>
            </a:r>
          </a:p>
        </p:txBody>
      </p:sp>
      <p:sp>
        <p:nvSpPr>
          <p:cNvPr id="7" name="ZoneTexte 6">
            <a:extLst>
              <a:ext uri="{FF2B5EF4-FFF2-40B4-BE49-F238E27FC236}">
                <a16:creationId xmlns:a16="http://schemas.microsoft.com/office/drawing/2014/main" id="{1FC0379B-F84A-445C-8267-D1470A97FB55}"/>
              </a:ext>
            </a:extLst>
          </p:cNvPr>
          <p:cNvSpPr txBox="1"/>
          <p:nvPr/>
        </p:nvSpPr>
        <p:spPr>
          <a:xfrm>
            <a:off x="3777672" y="1490129"/>
            <a:ext cx="8100649" cy="4801314"/>
          </a:xfrm>
          <a:prstGeom prst="rect">
            <a:avLst/>
          </a:prstGeom>
          <a:noFill/>
        </p:spPr>
        <p:txBody>
          <a:bodyPr wrap="square">
            <a:spAutoFit/>
          </a:bodyPr>
          <a:lstStyle/>
          <a:p>
            <a:r>
              <a:rPr lang="fr-FR" dirty="0">
                <a:solidFill>
                  <a:srgbClr val="5B5B5B"/>
                </a:solidFill>
              </a:rPr>
              <a:t>Quelques précautions pour </a:t>
            </a:r>
            <a:r>
              <a:rPr lang="fr-FR" b="0" i="0" dirty="0">
                <a:solidFill>
                  <a:srgbClr val="5B5B5B"/>
                </a:solidFill>
                <a:effectLst/>
              </a:rPr>
              <a:t>essayer de prévenir les douleurs aux cervicales :</a:t>
            </a:r>
          </a:p>
          <a:p>
            <a:pPr algn="l">
              <a:buFont typeface="Arial" panose="020B0604020202020204" pitchFamily="34" charset="0"/>
              <a:buChar char="•"/>
            </a:pPr>
            <a:r>
              <a:rPr lang="fr-FR" b="0" i="0" dirty="0">
                <a:solidFill>
                  <a:srgbClr val="5B5B5B"/>
                </a:solidFill>
                <a:effectLst/>
              </a:rPr>
              <a:t>se tenir droit ;</a:t>
            </a:r>
          </a:p>
          <a:p>
            <a:pPr algn="l">
              <a:buFont typeface="Arial" panose="020B0604020202020204" pitchFamily="34" charset="0"/>
              <a:buChar char="•"/>
            </a:pPr>
            <a:r>
              <a:rPr lang="fr-FR" b="0" i="0" dirty="0">
                <a:solidFill>
                  <a:srgbClr val="5B5B5B"/>
                </a:solidFill>
                <a:effectLst/>
              </a:rPr>
              <a:t>prendre des pauses lors de journées devant l’ordinateur ;</a:t>
            </a:r>
          </a:p>
          <a:p>
            <a:pPr algn="l">
              <a:buFont typeface="Arial" panose="020B0604020202020204" pitchFamily="34" charset="0"/>
              <a:buChar char="•"/>
            </a:pPr>
            <a:r>
              <a:rPr lang="fr-FR" b="0" i="0" dirty="0">
                <a:solidFill>
                  <a:srgbClr val="5B5B5B"/>
                </a:solidFill>
                <a:effectLst/>
              </a:rPr>
              <a:t>ajuster son bureau et son ordinateur de manière adéquate ;</a:t>
            </a:r>
          </a:p>
          <a:p>
            <a:pPr algn="l">
              <a:buFont typeface="Arial" panose="020B0604020202020204" pitchFamily="34" charset="0"/>
              <a:buChar char="•"/>
            </a:pPr>
            <a:r>
              <a:rPr lang="fr-FR" b="0" i="0" dirty="0">
                <a:solidFill>
                  <a:srgbClr val="5B5B5B"/>
                </a:solidFill>
                <a:effectLst/>
              </a:rPr>
              <a:t>ou encore éviter de porter des choses trop lourdes.</a:t>
            </a:r>
          </a:p>
          <a:p>
            <a:pPr algn="l">
              <a:buFont typeface="Arial" panose="020B0604020202020204" pitchFamily="34" charset="0"/>
              <a:buChar char="•"/>
            </a:pPr>
            <a:endParaRPr lang="fr-FR" dirty="0">
              <a:solidFill>
                <a:srgbClr val="5B5B5B"/>
              </a:solidFill>
            </a:endParaRPr>
          </a:p>
          <a:p>
            <a:pPr algn="l"/>
            <a:r>
              <a:rPr lang="fr-FR" b="0" i="0" dirty="0">
                <a:solidFill>
                  <a:srgbClr val="5B5B5B"/>
                </a:solidFill>
                <a:effectLst/>
              </a:rPr>
              <a:t>Le traitement proposé par le médecin pour tenter de venir à bout des douleurs cervicales dépendra bien évidemment de leurs causes. Il peut s’agir :</a:t>
            </a:r>
          </a:p>
          <a:p>
            <a:pPr algn="l">
              <a:buFont typeface="Arial" panose="020B0604020202020204" pitchFamily="34" charset="0"/>
              <a:buChar char="•"/>
            </a:pPr>
            <a:r>
              <a:rPr lang="fr-FR" b="0" i="0" dirty="0">
                <a:solidFill>
                  <a:srgbClr val="5B5B5B"/>
                </a:solidFill>
                <a:effectLst/>
              </a:rPr>
              <a:t>de médicaments antidouleurs ;</a:t>
            </a:r>
          </a:p>
          <a:p>
            <a:pPr algn="l">
              <a:buFont typeface="Arial" panose="020B0604020202020204" pitchFamily="34" charset="0"/>
              <a:buChar char="•"/>
            </a:pPr>
            <a:r>
              <a:rPr lang="fr-FR" b="0" i="0" dirty="0">
                <a:solidFill>
                  <a:srgbClr val="5B5B5B"/>
                </a:solidFill>
                <a:effectLst/>
              </a:rPr>
              <a:t>d’injections de corticoïdes ;</a:t>
            </a:r>
          </a:p>
          <a:p>
            <a:pPr algn="l">
              <a:buFont typeface="Arial" panose="020B0604020202020204" pitchFamily="34" charset="0"/>
              <a:buChar char="•"/>
            </a:pPr>
            <a:r>
              <a:rPr lang="fr-FR" b="0" i="0" dirty="0">
                <a:solidFill>
                  <a:srgbClr val="5B5B5B"/>
                </a:solidFill>
                <a:effectLst/>
              </a:rPr>
              <a:t>d’une intervention chirurgicale ;</a:t>
            </a:r>
          </a:p>
          <a:p>
            <a:pPr algn="l">
              <a:buFont typeface="Arial" panose="020B0604020202020204" pitchFamily="34" charset="0"/>
              <a:buChar char="•"/>
            </a:pPr>
            <a:r>
              <a:rPr lang="fr-FR" b="0" i="0" dirty="0">
                <a:solidFill>
                  <a:srgbClr val="5B5B5B"/>
                </a:solidFill>
                <a:effectLst/>
              </a:rPr>
              <a:t>de séances chez un physiothérapeute, qui pourra enseigner des exercices de posture et de renforcement du cou ;</a:t>
            </a:r>
          </a:p>
          <a:p>
            <a:pPr algn="l">
              <a:buFont typeface="Arial" panose="020B0604020202020204" pitchFamily="34" charset="0"/>
              <a:buChar char="•"/>
            </a:pPr>
            <a:r>
              <a:rPr lang="fr-FR" b="0" i="0" dirty="0">
                <a:solidFill>
                  <a:srgbClr val="5B5B5B"/>
                </a:solidFill>
                <a:effectLst/>
              </a:rPr>
              <a:t>de neurostimulation électrique transcutanée (une technique visant à soulager la douleur grâce à la propagation d’un faible courant électrique) ;</a:t>
            </a:r>
          </a:p>
          <a:p>
            <a:pPr algn="l">
              <a:buFont typeface="Arial" panose="020B0604020202020204" pitchFamily="34" charset="0"/>
              <a:buChar char="•"/>
            </a:pPr>
            <a:r>
              <a:rPr lang="fr-FR" b="0" i="0" dirty="0">
                <a:solidFill>
                  <a:srgbClr val="5B5B5B"/>
                </a:solidFill>
                <a:effectLst/>
              </a:rPr>
              <a:t>de séance chez un </a:t>
            </a:r>
            <a:r>
              <a:rPr lang="fr-FR" b="0" i="0" u="none" strike="noStrike" dirty="0">
                <a:solidFill>
                  <a:srgbClr val="3F90CE"/>
                </a:solidFill>
                <a:effectLst/>
                <a:hlinkClick r:id="rId6"/>
              </a:rPr>
              <a:t>kinésithérapeute</a:t>
            </a:r>
            <a:r>
              <a:rPr lang="fr-FR" b="0" i="0" dirty="0">
                <a:solidFill>
                  <a:srgbClr val="5B5B5B"/>
                </a:solidFill>
                <a:effectLst/>
              </a:rPr>
              <a:t> ;</a:t>
            </a:r>
          </a:p>
          <a:p>
            <a:pPr algn="l">
              <a:buFont typeface="Arial" panose="020B0604020202020204" pitchFamily="34" charset="0"/>
              <a:buChar char="•"/>
            </a:pPr>
            <a:r>
              <a:rPr lang="fr-FR" b="0" i="0" dirty="0">
                <a:solidFill>
                  <a:srgbClr val="5B5B5B"/>
                </a:solidFill>
                <a:effectLst/>
              </a:rPr>
              <a:t>ou encore de l’application de chaud ou de froid sur la zone du cou.</a:t>
            </a:r>
          </a:p>
        </p:txBody>
      </p:sp>
      <p:pic>
        <p:nvPicPr>
          <p:cNvPr id="9" name="Image 8">
            <a:extLst>
              <a:ext uri="{FF2B5EF4-FFF2-40B4-BE49-F238E27FC236}">
                <a16:creationId xmlns:a16="http://schemas.microsoft.com/office/drawing/2014/main" id="{0408E66C-57BC-4A04-AE3A-E17D9C18064D}"/>
              </a:ext>
            </a:extLst>
          </p:cNvPr>
          <p:cNvPicPr>
            <a:picLocks noChangeAspect="1"/>
          </p:cNvPicPr>
          <p:nvPr/>
        </p:nvPicPr>
        <p:blipFill>
          <a:blip r:embed="rId7"/>
          <a:stretch>
            <a:fillRect/>
          </a:stretch>
        </p:blipFill>
        <p:spPr>
          <a:xfrm>
            <a:off x="591058" y="4048217"/>
            <a:ext cx="2070214" cy="2361461"/>
          </a:xfrm>
          <a:prstGeom prst="rect">
            <a:avLst/>
          </a:prstGeom>
        </p:spPr>
      </p:pic>
    </p:spTree>
    <p:extLst>
      <p:ext uri="{BB962C8B-B14F-4D97-AF65-F5344CB8AC3E}">
        <p14:creationId xmlns:p14="http://schemas.microsoft.com/office/powerpoint/2010/main" val="157662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Dorsalgies</a:t>
            </a:r>
          </a:p>
        </p:txBody>
      </p:sp>
      <p:sp>
        <p:nvSpPr>
          <p:cNvPr id="7" name="ZoneTexte 6">
            <a:extLst>
              <a:ext uri="{FF2B5EF4-FFF2-40B4-BE49-F238E27FC236}">
                <a16:creationId xmlns:a16="http://schemas.microsoft.com/office/drawing/2014/main" id="{67D94ADB-762B-40B9-8C0F-FC82C1EF48E8}"/>
              </a:ext>
            </a:extLst>
          </p:cNvPr>
          <p:cNvSpPr txBox="1"/>
          <p:nvPr/>
        </p:nvSpPr>
        <p:spPr>
          <a:xfrm>
            <a:off x="3777673" y="1518650"/>
            <a:ext cx="6094520" cy="3693319"/>
          </a:xfrm>
          <a:prstGeom prst="rect">
            <a:avLst/>
          </a:prstGeom>
          <a:noFill/>
        </p:spPr>
        <p:txBody>
          <a:bodyPr wrap="square">
            <a:spAutoFit/>
          </a:bodyPr>
          <a:lstStyle/>
          <a:p>
            <a:r>
              <a:rPr lang="fr-FR" b="0" i="0" dirty="0">
                <a:solidFill>
                  <a:srgbClr val="161616"/>
                </a:solidFill>
                <a:effectLst/>
              </a:rPr>
              <a:t>Une dorsalgie est un problème de dos qui tient son nom des vertèbres dorsales (D1 à D12). Elle désigne donc plus une localisation de la douleur qu’un problème de dos bien spécifique.</a:t>
            </a:r>
          </a:p>
          <a:p>
            <a:endParaRPr lang="fr-FR" b="0" i="0" dirty="0">
              <a:solidFill>
                <a:srgbClr val="161616"/>
              </a:solidFill>
              <a:effectLst/>
            </a:endParaRPr>
          </a:p>
          <a:p>
            <a:pPr algn="l"/>
            <a:r>
              <a:rPr lang="fr-FR" b="0" i="0" dirty="0">
                <a:solidFill>
                  <a:srgbClr val="5B5B5B"/>
                </a:solidFill>
                <a:effectLst/>
              </a:rPr>
              <a:t>Les dorsalgies peuvent être classées en trois types :</a:t>
            </a:r>
          </a:p>
          <a:p>
            <a:pPr algn="l">
              <a:buFont typeface="Arial" panose="020B0604020202020204" pitchFamily="34" charset="0"/>
              <a:buChar char="•"/>
            </a:pPr>
            <a:r>
              <a:rPr lang="fr-FR" b="0" i="0" dirty="0">
                <a:solidFill>
                  <a:srgbClr val="5B5B5B"/>
                </a:solidFill>
                <a:effectLst/>
              </a:rPr>
              <a:t>La dorsalgie symptomatique, souvent aiguë ;</a:t>
            </a:r>
          </a:p>
          <a:p>
            <a:pPr algn="l">
              <a:buFont typeface="Arial" panose="020B0604020202020204" pitchFamily="34" charset="0"/>
              <a:buChar char="•"/>
            </a:pPr>
            <a:r>
              <a:rPr lang="fr-FR" b="0" i="0" dirty="0">
                <a:solidFill>
                  <a:srgbClr val="5B5B5B"/>
                </a:solidFill>
                <a:effectLst/>
              </a:rPr>
              <a:t>La dorsalgie « statique », liée à un trouble de croissance ou de la statique ;</a:t>
            </a:r>
          </a:p>
          <a:p>
            <a:pPr algn="l">
              <a:buFont typeface="Arial" panose="020B0604020202020204" pitchFamily="34" charset="0"/>
              <a:buChar char="•"/>
            </a:pPr>
            <a:r>
              <a:rPr lang="fr-FR" b="0" i="0" dirty="0">
                <a:solidFill>
                  <a:srgbClr val="5B5B5B"/>
                </a:solidFill>
                <a:effectLst/>
              </a:rPr>
              <a:t>La dorsalgie « fonctionnelle », associant souvent souffrance musculaire et facteur psychologique, s’installe progressivement dans le temps.</a:t>
            </a:r>
          </a:p>
          <a:p>
            <a:endParaRPr lang="fr-FR" dirty="0"/>
          </a:p>
        </p:txBody>
      </p:sp>
      <p:pic>
        <p:nvPicPr>
          <p:cNvPr id="4" name="Image 3">
            <a:extLst>
              <a:ext uri="{FF2B5EF4-FFF2-40B4-BE49-F238E27FC236}">
                <a16:creationId xmlns:a16="http://schemas.microsoft.com/office/drawing/2014/main" id="{A036DBF4-8C48-45D4-BADF-7D6D1E6DD5D7}"/>
              </a:ext>
            </a:extLst>
          </p:cNvPr>
          <p:cNvPicPr>
            <a:picLocks noChangeAspect="1"/>
          </p:cNvPicPr>
          <p:nvPr/>
        </p:nvPicPr>
        <p:blipFill>
          <a:blip r:embed="rId6"/>
          <a:stretch>
            <a:fillRect/>
          </a:stretch>
        </p:blipFill>
        <p:spPr>
          <a:xfrm>
            <a:off x="162249" y="4410942"/>
            <a:ext cx="3262239" cy="1918964"/>
          </a:xfrm>
          <a:prstGeom prst="rect">
            <a:avLst/>
          </a:prstGeom>
        </p:spPr>
      </p:pic>
    </p:spTree>
    <p:extLst>
      <p:ext uri="{BB962C8B-B14F-4D97-AF65-F5344CB8AC3E}">
        <p14:creationId xmlns:p14="http://schemas.microsoft.com/office/powerpoint/2010/main" val="327128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Dorsalgies</a:t>
            </a:r>
          </a:p>
        </p:txBody>
      </p:sp>
      <p:sp>
        <p:nvSpPr>
          <p:cNvPr id="7" name="ZoneTexte 6">
            <a:extLst>
              <a:ext uri="{FF2B5EF4-FFF2-40B4-BE49-F238E27FC236}">
                <a16:creationId xmlns:a16="http://schemas.microsoft.com/office/drawing/2014/main" id="{67D94ADB-762B-40B9-8C0F-FC82C1EF48E8}"/>
              </a:ext>
            </a:extLst>
          </p:cNvPr>
          <p:cNvSpPr txBox="1"/>
          <p:nvPr/>
        </p:nvSpPr>
        <p:spPr>
          <a:xfrm>
            <a:off x="3777673" y="1518650"/>
            <a:ext cx="7967484" cy="4611519"/>
          </a:xfrm>
          <a:prstGeom prst="rect">
            <a:avLst/>
          </a:prstGeom>
          <a:noFill/>
        </p:spPr>
        <p:txBody>
          <a:bodyPr wrap="square">
            <a:spAutoFit/>
          </a:bodyPr>
          <a:lstStyle/>
          <a:p>
            <a:pPr algn="l">
              <a:lnSpc>
                <a:spcPct val="150000"/>
              </a:lnSpc>
            </a:pPr>
            <a:r>
              <a:rPr lang="fr-FR" b="0" i="0" dirty="0">
                <a:solidFill>
                  <a:srgbClr val="5B5B5B"/>
                </a:solidFill>
                <a:effectLst/>
              </a:rPr>
              <a:t>Divers facteurs peuvent favoriser les dorsalgies :</a:t>
            </a:r>
          </a:p>
          <a:p>
            <a:pPr algn="l">
              <a:lnSpc>
                <a:spcPct val="150000"/>
              </a:lnSpc>
              <a:buFont typeface="Arial" panose="020B0604020202020204" pitchFamily="34" charset="0"/>
              <a:buChar char="•"/>
            </a:pPr>
            <a:r>
              <a:rPr lang="fr-FR" b="0" i="0" dirty="0">
                <a:solidFill>
                  <a:srgbClr val="5B5B5B"/>
                </a:solidFill>
                <a:effectLst/>
              </a:rPr>
              <a:t>La sédentarité ;</a:t>
            </a:r>
          </a:p>
          <a:p>
            <a:pPr algn="l">
              <a:lnSpc>
                <a:spcPct val="150000"/>
              </a:lnSpc>
              <a:buFont typeface="Arial" panose="020B0604020202020204" pitchFamily="34" charset="0"/>
              <a:buChar char="•"/>
            </a:pPr>
            <a:r>
              <a:rPr lang="fr-FR" b="0" i="0" dirty="0">
                <a:solidFill>
                  <a:srgbClr val="5B5B5B"/>
                </a:solidFill>
                <a:effectLst/>
              </a:rPr>
              <a:t>Le manque d’activité ;</a:t>
            </a:r>
          </a:p>
          <a:p>
            <a:pPr algn="l">
              <a:lnSpc>
                <a:spcPct val="150000"/>
              </a:lnSpc>
              <a:buFont typeface="Arial" panose="020B0604020202020204" pitchFamily="34" charset="0"/>
              <a:buChar char="•"/>
            </a:pPr>
            <a:r>
              <a:rPr lang="fr-FR" b="0" i="0" dirty="0">
                <a:solidFill>
                  <a:srgbClr val="5B5B5B"/>
                </a:solidFill>
                <a:effectLst/>
              </a:rPr>
              <a:t>Une musculature dorsale insuffisante ;</a:t>
            </a:r>
          </a:p>
          <a:p>
            <a:pPr algn="l">
              <a:lnSpc>
                <a:spcPct val="150000"/>
              </a:lnSpc>
              <a:buFont typeface="Arial" panose="020B0604020202020204" pitchFamily="34" charset="0"/>
              <a:buChar char="•"/>
            </a:pPr>
            <a:r>
              <a:rPr lang="fr-FR" b="0" i="0" dirty="0">
                <a:solidFill>
                  <a:srgbClr val="5B5B5B"/>
                </a:solidFill>
                <a:effectLst/>
              </a:rPr>
              <a:t>L’immobilisation due à l’âge ou à une hospitalisation par exemple ;</a:t>
            </a:r>
          </a:p>
          <a:p>
            <a:pPr algn="l">
              <a:lnSpc>
                <a:spcPct val="150000"/>
              </a:lnSpc>
              <a:buFont typeface="Arial" panose="020B0604020202020204" pitchFamily="34" charset="0"/>
              <a:buChar char="•"/>
            </a:pPr>
            <a:r>
              <a:rPr lang="fr-FR" b="0" i="0" dirty="0">
                <a:solidFill>
                  <a:srgbClr val="5B5B5B"/>
                </a:solidFill>
                <a:effectLst/>
              </a:rPr>
              <a:t>La période des règles ;</a:t>
            </a:r>
          </a:p>
          <a:p>
            <a:pPr algn="l">
              <a:lnSpc>
                <a:spcPct val="150000"/>
              </a:lnSpc>
              <a:buFont typeface="Arial" panose="020B0604020202020204" pitchFamily="34" charset="0"/>
              <a:buChar char="•"/>
            </a:pPr>
            <a:r>
              <a:rPr lang="fr-FR" b="0" i="0" dirty="0">
                <a:solidFill>
                  <a:srgbClr val="5B5B5B"/>
                </a:solidFill>
                <a:effectLst/>
              </a:rPr>
              <a:t>La grossesse ou le surpoids ;</a:t>
            </a:r>
          </a:p>
          <a:p>
            <a:pPr algn="l">
              <a:lnSpc>
                <a:spcPct val="150000"/>
              </a:lnSpc>
              <a:buFont typeface="Arial" panose="020B0604020202020204" pitchFamily="34" charset="0"/>
              <a:buChar char="•"/>
            </a:pPr>
            <a:r>
              <a:rPr lang="fr-FR" b="0" i="0" dirty="0">
                <a:solidFill>
                  <a:srgbClr val="5B5B5B"/>
                </a:solidFill>
                <a:effectLst/>
              </a:rPr>
              <a:t>L’anxiété et le stress ;</a:t>
            </a:r>
          </a:p>
          <a:p>
            <a:pPr algn="l">
              <a:lnSpc>
                <a:spcPct val="150000"/>
              </a:lnSpc>
              <a:buFont typeface="Arial" panose="020B0604020202020204" pitchFamily="34" charset="0"/>
              <a:buChar char="•"/>
            </a:pPr>
            <a:r>
              <a:rPr lang="fr-FR" b="0" i="0" dirty="0">
                <a:solidFill>
                  <a:srgbClr val="5B5B5B"/>
                </a:solidFill>
                <a:effectLst/>
              </a:rPr>
              <a:t>Les maladies psychiques ou psychosomatiques.</a:t>
            </a:r>
          </a:p>
          <a:p>
            <a:pPr algn="l">
              <a:lnSpc>
                <a:spcPct val="150000"/>
              </a:lnSpc>
              <a:buFont typeface="Arial" panose="020B0604020202020204" pitchFamily="34" charset="0"/>
              <a:buChar char="•"/>
            </a:pPr>
            <a:r>
              <a:rPr lang="fr-FR" b="0" i="0" dirty="0">
                <a:solidFill>
                  <a:srgbClr val="5B5B5B"/>
                </a:solidFill>
                <a:effectLst/>
              </a:rPr>
              <a:t>est toutefois le plus rarement atteint par les hernies discales.</a:t>
            </a:r>
          </a:p>
          <a:p>
            <a:pPr>
              <a:lnSpc>
                <a:spcPct val="150000"/>
              </a:lnSpc>
            </a:pPr>
            <a:endParaRPr lang="fr-FR" dirty="0"/>
          </a:p>
        </p:txBody>
      </p:sp>
      <p:pic>
        <p:nvPicPr>
          <p:cNvPr id="4" name="Image 3">
            <a:extLst>
              <a:ext uri="{FF2B5EF4-FFF2-40B4-BE49-F238E27FC236}">
                <a16:creationId xmlns:a16="http://schemas.microsoft.com/office/drawing/2014/main" id="{A036DBF4-8C48-45D4-BADF-7D6D1E6DD5D7}"/>
              </a:ext>
            </a:extLst>
          </p:cNvPr>
          <p:cNvPicPr>
            <a:picLocks noChangeAspect="1"/>
          </p:cNvPicPr>
          <p:nvPr/>
        </p:nvPicPr>
        <p:blipFill>
          <a:blip r:embed="rId6"/>
          <a:stretch>
            <a:fillRect/>
          </a:stretch>
        </p:blipFill>
        <p:spPr>
          <a:xfrm>
            <a:off x="162249" y="4410942"/>
            <a:ext cx="3262239" cy="1918964"/>
          </a:xfrm>
          <a:prstGeom prst="rect">
            <a:avLst/>
          </a:prstGeom>
        </p:spPr>
      </p:pic>
    </p:spTree>
    <p:extLst>
      <p:ext uri="{BB962C8B-B14F-4D97-AF65-F5344CB8AC3E}">
        <p14:creationId xmlns:p14="http://schemas.microsoft.com/office/powerpoint/2010/main" val="26489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Dorsalgies</a:t>
            </a:r>
          </a:p>
        </p:txBody>
      </p:sp>
      <p:sp>
        <p:nvSpPr>
          <p:cNvPr id="7" name="ZoneTexte 6">
            <a:extLst>
              <a:ext uri="{FF2B5EF4-FFF2-40B4-BE49-F238E27FC236}">
                <a16:creationId xmlns:a16="http://schemas.microsoft.com/office/drawing/2014/main" id="{67D94ADB-762B-40B9-8C0F-FC82C1EF48E8}"/>
              </a:ext>
            </a:extLst>
          </p:cNvPr>
          <p:cNvSpPr txBox="1"/>
          <p:nvPr/>
        </p:nvSpPr>
        <p:spPr>
          <a:xfrm>
            <a:off x="3700235" y="1234328"/>
            <a:ext cx="7967484" cy="5442516"/>
          </a:xfrm>
          <a:prstGeom prst="rect">
            <a:avLst/>
          </a:prstGeom>
          <a:noFill/>
        </p:spPr>
        <p:txBody>
          <a:bodyPr wrap="square">
            <a:spAutoFit/>
          </a:bodyPr>
          <a:lstStyle/>
          <a:p>
            <a:pPr>
              <a:lnSpc>
                <a:spcPct val="150000"/>
              </a:lnSpc>
            </a:pPr>
            <a:r>
              <a:rPr lang="fr-FR" dirty="0">
                <a:solidFill>
                  <a:srgbClr val="5B5B5B"/>
                </a:solidFill>
              </a:rPr>
              <a:t>Quelques précautions pour </a:t>
            </a:r>
            <a:r>
              <a:rPr lang="fr-FR" b="0" i="0" dirty="0">
                <a:solidFill>
                  <a:srgbClr val="5B5B5B"/>
                </a:solidFill>
                <a:effectLst/>
              </a:rPr>
              <a:t>essayer de prévenir les douleurs aux dorsales :</a:t>
            </a:r>
          </a:p>
          <a:p>
            <a:pPr algn="l">
              <a:lnSpc>
                <a:spcPct val="150000"/>
              </a:lnSpc>
              <a:buFont typeface="Arial" panose="020B0604020202020204" pitchFamily="34" charset="0"/>
              <a:buChar char="•"/>
            </a:pPr>
            <a:r>
              <a:rPr lang="fr-FR" b="0" i="0" dirty="0">
                <a:solidFill>
                  <a:srgbClr val="5B5B5B"/>
                </a:solidFill>
                <a:effectLst/>
              </a:rPr>
              <a:t>Pratiquer un sport adéquat afin de muscler le dos et développer des abdominaux solides, à tous les âges ;</a:t>
            </a:r>
          </a:p>
          <a:p>
            <a:pPr algn="l">
              <a:lnSpc>
                <a:spcPct val="150000"/>
              </a:lnSpc>
              <a:buFont typeface="Arial" panose="020B0604020202020204" pitchFamily="34" charset="0"/>
              <a:buChar char="•"/>
            </a:pPr>
            <a:r>
              <a:rPr lang="fr-FR" b="0" i="0" dirty="0">
                <a:solidFill>
                  <a:srgbClr val="5B5B5B"/>
                </a:solidFill>
                <a:effectLst/>
              </a:rPr>
              <a:t>Adopter une posture correcte en travaillant, en conservant le dos bien droit ;</a:t>
            </a:r>
          </a:p>
          <a:p>
            <a:pPr algn="l">
              <a:lnSpc>
                <a:spcPct val="150000"/>
              </a:lnSpc>
              <a:buFont typeface="Arial" panose="020B0604020202020204" pitchFamily="34" charset="0"/>
              <a:buChar char="•"/>
            </a:pPr>
            <a:r>
              <a:rPr lang="fr-FR" b="0" i="0" dirty="0">
                <a:solidFill>
                  <a:srgbClr val="5B5B5B"/>
                </a:solidFill>
                <a:effectLst/>
              </a:rPr>
              <a:t>Ne pas garder la même position trop longtemps : des pauses courtes mais régulières sont bénéfiques ;</a:t>
            </a:r>
          </a:p>
          <a:p>
            <a:pPr algn="l">
              <a:lnSpc>
                <a:spcPct val="150000"/>
              </a:lnSpc>
              <a:buFont typeface="Arial" panose="020B0604020202020204" pitchFamily="34" charset="0"/>
              <a:buChar char="•"/>
            </a:pPr>
            <a:r>
              <a:rPr lang="fr-FR" b="0" i="0" dirty="0">
                <a:solidFill>
                  <a:srgbClr val="5B5B5B"/>
                </a:solidFill>
                <a:effectLst/>
              </a:rPr>
              <a:t>Porter les charges lourdes le plus près du corps possible ;</a:t>
            </a:r>
          </a:p>
          <a:p>
            <a:pPr algn="l">
              <a:lnSpc>
                <a:spcPct val="150000"/>
              </a:lnSpc>
              <a:buFont typeface="Arial" panose="020B0604020202020204" pitchFamily="34" charset="0"/>
              <a:buChar char="•"/>
            </a:pPr>
            <a:r>
              <a:rPr lang="fr-FR" b="0" i="0" dirty="0">
                <a:solidFill>
                  <a:srgbClr val="5B5B5B"/>
                </a:solidFill>
                <a:effectLst/>
              </a:rPr>
              <a:t>Ne pas infliger de torsions à la colonne vertébrale ;</a:t>
            </a:r>
          </a:p>
          <a:p>
            <a:pPr algn="l">
              <a:lnSpc>
                <a:spcPct val="150000"/>
              </a:lnSpc>
              <a:buFont typeface="Arial" panose="020B0604020202020204" pitchFamily="34" charset="0"/>
              <a:buChar char="•"/>
            </a:pPr>
            <a:r>
              <a:rPr lang="fr-FR" b="0" i="0" dirty="0">
                <a:solidFill>
                  <a:srgbClr val="5B5B5B"/>
                </a:solidFill>
                <a:effectLst/>
              </a:rPr>
              <a:t>Eviter les talons hauts qui entraînent une mauvaise posture et une courbure artificielle de la colonne vertébrale ;</a:t>
            </a:r>
          </a:p>
          <a:p>
            <a:pPr algn="l">
              <a:lnSpc>
                <a:spcPct val="150000"/>
              </a:lnSpc>
              <a:buFont typeface="Arial" panose="020B0604020202020204" pitchFamily="34" charset="0"/>
              <a:buChar char="•"/>
            </a:pPr>
            <a:r>
              <a:rPr lang="fr-FR" b="0" i="0" dirty="0">
                <a:solidFill>
                  <a:srgbClr val="5B5B5B"/>
                </a:solidFill>
                <a:effectLst/>
              </a:rPr>
              <a:t>Dormir sur le côté et éviter de dormir sur le ventre ;</a:t>
            </a:r>
          </a:p>
          <a:p>
            <a:pPr algn="l">
              <a:lnSpc>
                <a:spcPct val="150000"/>
              </a:lnSpc>
              <a:buFont typeface="Arial" panose="020B0604020202020204" pitchFamily="34" charset="0"/>
              <a:buChar char="•"/>
            </a:pPr>
            <a:r>
              <a:rPr lang="fr-FR" b="0" i="0" dirty="0">
                <a:solidFill>
                  <a:srgbClr val="5B5B5B"/>
                </a:solidFill>
                <a:effectLst/>
              </a:rPr>
              <a:t>Pratiquer des techniques de relaxation pour soulager l’anxiété ;</a:t>
            </a:r>
          </a:p>
          <a:p>
            <a:pPr algn="l">
              <a:lnSpc>
                <a:spcPct val="150000"/>
              </a:lnSpc>
              <a:buFont typeface="Arial" panose="020B0604020202020204" pitchFamily="34" charset="0"/>
              <a:buChar char="•"/>
            </a:pPr>
            <a:r>
              <a:rPr lang="fr-FR" b="0" i="0" dirty="0">
                <a:solidFill>
                  <a:srgbClr val="5B5B5B"/>
                </a:solidFill>
                <a:effectLst/>
              </a:rPr>
              <a:t>Eviter le surpoids.</a:t>
            </a:r>
          </a:p>
        </p:txBody>
      </p:sp>
      <p:pic>
        <p:nvPicPr>
          <p:cNvPr id="4" name="Image 3">
            <a:extLst>
              <a:ext uri="{FF2B5EF4-FFF2-40B4-BE49-F238E27FC236}">
                <a16:creationId xmlns:a16="http://schemas.microsoft.com/office/drawing/2014/main" id="{A036DBF4-8C48-45D4-BADF-7D6D1E6DD5D7}"/>
              </a:ext>
            </a:extLst>
          </p:cNvPr>
          <p:cNvPicPr>
            <a:picLocks noChangeAspect="1"/>
          </p:cNvPicPr>
          <p:nvPr/>
        </p:nvPicPr>
        <p:blipFill>
          <a:blip r:embed="rId6"/>
          <a:stretch>
            <a:fillRect/>
          </a:stretch>
        </p:blipFill>
        <p:spPr>
          <a:xfrm>
            <a:off x="162249" y="4410942"/>
            <a:ext cx="3262239" cy="1918964"/>
          </a:xfrm>
          <a:prstGeom prst="rect">
            <a:avLst/>
          </a:prstGeom>
        </p:spPr>
      </p:pic>
    </p:spTree>
    <p:extLst>
      <p:ext uri="{BB962C8B-B14F-4D97-AF65-F5344CB8AC3E}">
        <p14:creationId xmlns:p14="http://schemas.microsoft.com/office/powerpoint/2010/main" val="11542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Lombalgies</a:t>
            </a:r>
          </a:p>
        </p:txBody>
      </p:sp>
      <p:sp>
        <p:nvSpPr>
          <p:cNvPr id="7" name="ZoneTexte 6">
            <a:extLst>
              <a:ext uri="{FF2B5EF4-FFF2-40B4-BE49-F238E27FC236}">
                <a16:creationId xmlns:a16="http://schemas.microsoft.com/office/drawing/2014/main" id="{E2F91FA0-4D5B-4F3B-8C73-F9D46D4E0BC5}"/>
              </a:ext>
            </a:extLst>
          </p:cNvPr>
          <p:cNvSpPr txBox="1"/>
          <p:nvPr/>
        </p:nvSpPr>
        <p:spPr>
          <a:xfrm>
            <a:off x="3777672" y="1794929"/>
            <a:ext cx="7399313" cy="4216539"/>
          </a:xfrm>
          <a:prstGeom prst="rect">
            <a:avLst/>
          </a:prstGeom>
          <a:noFill/>
        </p:spPr>
        <p:txBody>
          <a:bodyPr wrap="square">
            <a:spAutoFit/>
          </a:bodyPr>
          <a:lstStyle/>
          <a:p>
            <a:pPr>
              <a:spcAft>
                <a:spcPts val="1200"/>
              </a:spcAft>
            </a:pPr>
            <a:r>
              <a:rPr lang="fr-FR" sz="2000" b="0" i="0" dirty="0">
                <a:solidFill>
                  <a:srgbClr val="5B5B5B"/>
                </a:solidFill>
                <a:effectLst/>
              </a:rPr>
              <a:t>La </a:t>
            </a:r>
            <a:r>
              <a:rPr lang="fr-FR" sz="2000" b="1" i="0" dirty="0">
                <a:solidFill>
                  <a:srgbClr val="5B5B5B"/>
                </a:solidFill>
                <a:effectLst/>
              </a:rPr>
              <a:t>lombalgie</a:t>
            </a:r>
            <a:r>
              <a:rPr lang="fr-FR" sz="2000" b="0" i="0" dirty="0">
                <a:solidFill>
                  <a:srgbClr val="5B5B5B"/>
                </a:solidFill>
                <a:effectLst/>
              </a:rPr>
              <a:t> est le terme médical qui désigne les </a:t>
            </a:r>
            <a:r>
              <a:rPr lang="fr-FR" sz="2000" b="1" i="0" dirty="0">
                <a:solidFill>
                  <a:srgbClr val="5B5B5B"/>
                </a:solidFill>
                <a:effectLst/>
              </a:rPr>
              <a:t>douleurs au bas du dos</a:t>
            </a:r>
            <a:r>
              <a:rPr lang="fr-FR" sz="2000" b="0" i="0" dirty="0">
                <a:solidFill>
                  <a:srgbClr val="5B5B5B"/>
                </a:solidFill>
                <a:effectLst/>
              </a:rPr>
              <a:t>, dans la région des vertèbres lombaires (L1 à L5). C’est la forme de « mal de dos » la plus courante et le plus souvent sans gravité. Elle peut survenir à tous les âges, avec des pics d’apparition à l’adolescence et autour de 45 ans.</a:t>
            </a:r>
          </a:p>
          <a:p>
            <a:r>
              <a:rPr lang="fr-FR" sz="2000" dirty="0">
                <a:solidFill>
                  <a:srgbClr val="5B5B5B"/>
                </a:solidFill>
                <a:effectLst/>
                <a:latin typeface="Helvetica" panose="020B0604020202020204" pitchFamily="34" charset="0"/>
                <a:ea typeface="Calibri" panose="020F0502020204030204" pitchFamily="34" charset="0"/>
                <a:cs typeface="Times New Roman" panose="02020603050405020304" pitchFamily="18" charset="0"/>
              </a:rPr>
              <a:t>En réalité, la lombalgie n’est pas une maladie mais un symptôme. En raison de l’anatomie complexe de la colonne lombaire et des multiples causes de </a:t>
            </a:r>
            <a:r>
              <a:rPr lang="fr-FR" sz="2000" b="1" dirty="0">
                <a:solidFill>
                  <a:srgbClr val="5B5B5B"/>
                </a:solidFill>
                <a:effectLst/>
                <a:latin typeface="Helvetica" panose="020B0604020202020204" pitchFamily="34" charset="0"/>
                <a:ea typeface="Calibri" panose="020F0502020204030204" pitchFamily="34" charset="0"/>
                <a:cs typeface="Times New Roman" panose="02020603050405020304" pitchFamily="18" charset="0"/>
              </a:rPr>
              <a:t>douleurs au bas du dos</a:t>
            </a:r>
            <a:r>
              <a:rPr lang="fr-FR" sz="2000" dirty="0">
                <a:solidFill>
                  <a:srgbClr val="5B5B5B"/>
                </a:solidFill>
                <a:effectLst/>
                <a:latin typeface="Helvetica" panose="020B0604020202020204" pitchFamily="34" charset="0"/>
                <a:ea typeface="Calibri" panose="020F0502020204030204" pitchFamily="34" charset="0"/>
                <a:cs typeface="Times New Roman" panose="02020603050405020304" pitchFamily="18" charset="0"/>
              </a:rPr>
              <a:t>, les symptômes accompagnant la lombalgie peuvent varier considérablement d’une personne à l’autre. Pour une même affection, 2 personnes peuvent décrire leur douleur de manière très différente.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p>
        </p:txBody>
      </p:sp>
      <p:pic>
        <p:nvPicPr>
          <p:cNvPr id="2" name="Image 1">
            <a:extLst>
              <a:ext uri="{FF2B5EF4-FFF2-40B4-BE49-F238E27FC236}">
                <a16:creationId xmlns:a16="http://schemas.microsoft.com/office/drawing/2014/main" id="{20CA6F1A-F978-425B-8908-2B20B51DEE78}"/>
              </a:ext>
            </a:extLst>
          </p:cNvPr>
          <p:cNvPicPr>
            <a:picLocks noChangeAspect="1"/>
          </p:cNvPicPr>
          <p:nvPr/>
        </p:nvPicPr>
        <p:blipFill>
          <a:blip r:embed="rId6"/>
          <a:stretch>
            <a:fillRect/>
          </a:stretch>
        </p:blipFill>
        <p:spPr>
          <a:xfrm>
            <a:off x="287460" y="4306826"/>
            <a:ext cx="2295525" cy="1990725"/>
          </a:xfrm>
          <a:prstGeom prst="rect">
            <a:avLst/>
          </a:prstGeom>
        </p:spPr>
      </p:pic>
    </p:spTree>
    <p:extLst>
      <p:ext uri="{BB962C8B-B14F-4D97-AF65-F5344CB8AC3E}">
        <p14:creationId xmlns:p14="http://schemas.microsoft.com/office/powerpoint/2010/main" val="143274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Lombalgies</a:t>
            </a:r>
          </a:p>
        </p:txBody>
      </p:sp>
      <p:sp>
        <p:nvSpPr>
          <p:cNvPr id="7" name="ZoneTexte 6">
            <a:extLst>
              <a:ext uri="{FF2B5EF4-FFF2-40B4-BE49-F238E27FC236}">
                <a16:creationId xmlns:a16="http://schemas.microsoft.com/office/drawing/2014/main" id="{E2F91FA0-4D5B-4F3B-8C73-F9D46D4E0BC5}"/>
              </a:ext>
            </a:extLst>
          </p:cNvPr>
          <p:cNvSpPr txBox="1"/>
          <p:nvPr/>
        </p:nvSpPr>
        <p:spPr>
          <a:xfrm>
            <a:off x="3117669" y="1498823"/>
            <a:ext cx="8961120" cy="5078313"/>
          </a:xfrm>
          <a:prstGeom prst="rect">
            <a:avLst/>
          </a:prstGeom>
          <a:noFill/>
        </p:spPr>
        <p:txBody>
          <a:bodyPr wrap="square">
            <a:spAutoFit/>
          </a:bodyPr>
          <a:lstStyle/>
          <a:p>
            <a:pPr>
              <a:spcAft>
                <a:spcPts val="1200"/>
              </a:spcAft>
            </a:pPr>
            <a:r>
              <a:rPr lang="fr-FR" sz="1900" b="0" i="0" dirty="0">
                <a:solidFill>
                  <a:srgbClr val="5B5B5B"/>
                </a:solidFill>
                <a:effectLst/>
              </a:rPr>
              <a:t>Le principe est de réduire les tensions musculaires au niveau du dos et réduire le risque de lombalgie.</a:t>
            </a:r>
          </a:p>
          <a:p>
            <a:pPr>
              <a:spcAft>
                <a:spcPts val="1200"/>
              </a:spcAft>
            </a:pPr>
            <a:r>
              <a:rPr lang="fr-FR" sz="1900" u="sng" dirty="0">
                <a:solidFill>
                  <a:srgbClr val="5B5B5B"/>
                </a:solidFill>
              </a:rPr>
              <a:t>Des mesures préventives de base</a:t>
            </a:r>
          </a:p>
          <a:p>
            <a:pPr algn="l"/>
            <a:r>
              <a:rPr lang="fr-FR" sz="1900" b="1" dirty="0">
                <a:solidFill>
                  <a:srgbClr val="5B5B5B"/>
                </a:solidFill>
              </a:rPr>
              <a:t>Le mode de vie</a:t>
            </a:r>
          </a:p>
          <a:p>
            <a:pPr algn="l">
              <a:buFont typeface="Arial" panose="020B0604020202020204" pitchFamily="34" charset="0"/>
              <a:buChar char="•"/>
            </a:pPr>
            <a:r>
              <a:rPr lang="fr-FR" sz="1900" dirty="0">
                <a:solidFill>
                  <a:srgbClr val="5B5B5B"/>
                </a:solidFill>
              </a:rPr>
              <a:t>Suivre son poids et éviter l’embonpoint ;</a:t>
            </a:r>
          </a:p>
          <a:p>
            <a:pPr algn="l">
              <a:buFont typeface="Arial" panose="020B0604020202020204" pitchFamily="34" charset="0"/>
              <a:buChar char="•"/>
            </a:pPr>
            <a:r>
              <a:rPr lang="fr-FR" sz="1900" dirty="0">
                <a:solidFill>
                  <a:srgbClr val="5B5B5B"/>
                </a:solidFill>
              </a:rPr>
              <a:t>Faire régulièrement de l’exercice ;</a:t>
            </a:r>
          </a:p>
          <a:p>
            <a:pPr algn="l">
              <a:buFont typeface="Arial" panose="020B0604020202020204" pitchFamily="34" charset="0"/>
              <a:buChar char="•"/>
            </a:pPr>
            <a:r>
              <a:rPr lang="fr-FR" sz="1900" dirty="0">
                <a:solidFill>
                  <a:srgbClr val="5B5B5B"/>
                </a:solidFill>
              </a:rPr>
              <a:t>S’échauffer avant d’entreprendre une activité physique. Il s’agit du meilleur moyen de conserver la force et la souplesse du dos ;</a:t>
            </a:r>
          </a:p>
          <a:p>
            <a:pPr algn="l">
              <a:buFont typeface="Arial" panose="020B0604020202020204" pitchFamily="34" charset="0"/>
              <a:buChar char="•"/>
            </a:pPr>
            <a:r>
              <a:rPr lang="fr-FR" sz="1900" dirty="0">
                <a:solidFill>
                  <a:srgbClr val="5B5B5B"/>
                </a:solidFill>
              </a:rPr>
              <a:t>Muscler son abdomen et son dos ;</a:t>
            </a:r>
          </a:p>
          <a:p>
            <a:pPr algn="l">
              <a:buFont typeface="Arial" panose="020B0604020202020204" pitchFamily="34" charset="0"/>
              <a:buChar char="•"/>
            </a:pPr>
            <a:r>
              <a:rPr lang="fr-FR" sz="1900" dirty="0">
                <a:solidFill>
                  <a:srgbClr val="5B5B5B"/>
                </a:solidFill>
              </a:rPr>
              <a:t>Se réserver des moments de détente.</a:t>
            </a:r>
          </a:p>
          <a:p>
            <a:pPr algn="l">
              <a:buFont typeface="Arial" panose="020B0604020202020204" pitchFamily="34" charset="0"/>
              <a:buChar char="•"/>
            </a:pPr>
            <a:endParaRPr lang="fr-FR" sz="1900" dirty="0">
              <a:solidFill>
                <a:srgbClr val="5B5B5B"/>
              </a:solidFill>
            </a:endParaRPr>
          </a:p>
          <a:p>
            <a:pPr algn="l"/>
            <a:r>
              <a:rPr lang="fr-FR" sz="1900" b="1" dirty="0">
                <a:solidFill>
                  <a:srgbClr val="5B5B5B"/>
                </a:solidFill>
              </a:rPr>
              <a:t>La posture</a:t>
            </a:r>
          </a:p>
          <a:p>
            <a:pPr algn="l">
              <a:buFont typeface="Arial" panose="020B0604020202020204" pitchFamily="34" charset="0"/>
              <a:buChar char="•"/>
            </a:pPr>
            <a:r>
              <a:rPr lang="fr-FR" sz="1900" dirty="0">
                <a:solidFill>
                  <a:srgbClr val="5B5B5B"/>
                </a:solidFill>
              </a:rPr>
              <a:t>Maintenir son dos bien droit, le regard vers l’avant, les épaules vers l’arrière ;</a:t>
            </a:r>
          </a:p>
          <a:p>
            <a:pPr algn="l">
              <a:buFont typeface="Arial" panose="020B0604020202020204" pitchFamily="34" charset="0"/>
              <a:buChar char="•"/>
            </a:pPr>
            <a:r>
              <a:rPr lang="fr-FR" sz="1900" dirty="0">
                <a:solidFill>
                  <a:srgbClr val="5B5B5B"/>
                </a:solidFill>
              </a:rPr>
              <a:t>Pour soulever lourd : s’accroupir en fléchissant les genoux, maintenir son dos bien droit, se relever en dépliant les jambes tout en tenant l'objet près du corps ;</a:t>
            </a:r>
          </a:p>
          <a:p>
            <a:pPr algn="l">
              <a:buFont typeface="Arial" panose="020B0604020202020204" pitchFamily="34" charset="0"/>
              <a:buChar char="•"/>
            </a:pPr>
            <a:r>
              <a:rPr lang="fr-FR" sz="1900" dirty="0">
                <a:solidFill>
                  <a:srgbClr val="5B5B5B"/>
                </a:solidFill>
              </a:rPr>
              <a:t>Eviter les mouvements de torsion</a:t>
            </a:r>
          </a:p>
        </p:txBody>
      </p:sp>
      <p:pic>
        <p:nvPicPr>
          <p:cNvPr id="2" name="Image 1">
            <a:extLst>
              <a:ext uri="{FF2B5EF4-FFF2-40B4-BE49-F238E27FC236}">
                <a16:creationId xmlns:a16="http://schemas.microsoft.com/office/drawing/2014/main" id="{20CA6F1A-F978-425B-8908-2B20B51DEE78}"/>
              </a:ext>
            </a:extLst>
          </p:cNvPr>
          <p:cNvPicPr>
            <a:picLocks noChangeAspect="1"/>
          </p:cNvPicPr>
          <p:nvPr/>
        </p:nvPicPr>
        <p:blipFill>
          <a:blip r:embed="rId6"/>
          <a:stretch>
            <a:fillRect/>
          </a:stretch>
        </p:blipFill>
        <p:spPr>
          <a:xfrm>
            <a:off x="287460" y="4306826"/>
            <a:ext cx="2295525" cy="1990725"/>
          </a:xfrm>
          <a:prstGeom prst="rect">
            <a:avLst/>
          </a:prstGeom>
        </p:spPr>
      </p:pic>
    </p:spTree>
    <p:extLst>
      <p:ext uri="{BB962C8B-B14F-4D97-AF65-F5344CB8AC3E}">
        <p14:creationId xmlns:p14="http://schemas.microsoft.com/office/powerpoint/2010/main" val="12091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Lombalgies</a:t>
            </a:r>
          </a:p>
        </p:txBody>
      </p:sp>
      <p:sp>
        <p:nvSpPr>
          <p:cNvPr id="7" name="ZoneTexte 6">
            <a:extLst>
              <a:ext uri="{FF2B5EF4-FFF2-40B4-BE49-F238E27FC236}">
                <a16:creationId xmlns:a16="http://schemas.microsoft.com/office/drawing/2014/main" id="{E2F91FA0-4D5B-4F3B-8C73-F9D46D4E0BC5}"/>
              </a:ext>
            </a:extLst>
          </p:cNvPr>
          <p:cNvSpPr txBox="1"/>
          <p:nvPr/>
        </p:nvSpPr>
        <p:spPr>
          <a:xfrm>
            <a:off x="3117669" y="1498823"/>
            <a:ext cx="8961120" cy="4047262"/>
          </a:xfrm>
          <a:prstGeom prst="rect">
            <a:avLst/>
          </a:prstGeom>
          <a:noFill/>
        </p:spPr>
        <p:txBody>
          <a:bodyPr wrap="square">
            <a:spAutoFit/>
          </a:bodyPr>
          <a:lstStyle/>
          <a:p>
            <a:pPr>
              <a:spcAft>
                <a:spcPts val="1200"/>
              </a:spcAft>
            </a:pPr>
            <a:r>
              <a:rPr lang="fr-FR" sz="1900" u="sng" dirty="0">
                <a:solidFill>
                  <a:srgbClr val="5B5B5B"/>
                </a:solidFill>
              </a:rPr>
              <a:t>Des mesures préventives de base</a:t>
            </a:r>
          </a:p>
          <a:p>
            <a:pPr algn="l"/>
            <a:r>
              <a:rPr lang="fr-FR" sz="1900" b="1" dirty="0">
                <a:solidFill>
                  <a:srgbClr val="5B5B5B"/>
                </a:solidFill>
              </a:rPr>
              <a:t>Au travail en position debout</a:t>
            </a:r>
          </a:p>
          <a:p>
            <a:pPr algn="l">
              <a:buFont typeface="Arial" panose="020B0604020202020204" pitchFamily="34" charset="0"/>
              <a:buChar char="•"/>
            </a:pPr>
            <a:r>
              <a:rPr lang="fr-FR" sz="1900" dirty="0">
                <a:solidFill>
                  <a:srgbClr val="5B5B5B"/>
                </a:solidFill>
              </a:rPr>
              <a:t>Poser ses pieds sur une petite surélévation en alternant toutes les 10 minutes.</a:t>
            </a:r>
          </a:p>
          <a:p>
            <a:pPr algn="l">
              <a:buFont typeface="Arial" panose="020B0604020202020204" pitchFamily="34" charset="0"/>
              <a:buChar char="•"/>
            </a:pPr>
            <a:endParaRPr lang="fr-FR" sz="1900" dirty="0">
              <a:solidFill>
                <a:srgbClr val="5B5B5B"/>
              </a:solidFill>
            </a:endParaRPr>
          </a:p>
          <a:p>
            <a:pPr algn="l"/>
            <a:r>
              <a:rPr lang="fr-FR" sz="1900" b="1" dirty="0">
                <a:solidFill>
                  <a:srgbClr val="5B5B5B"/>
                </a:solidFill>
              </a:rPr>
              <a:t>Au travail en position assise</a:t>
            </a:r>
          </a:p>
          <a:p>
            <a:pPr algn="l">
              <a:buFont typeface="Arial" panose="020B0604020202020204" pitchFamily="34" charset="0"/>
              <a:buChar char="•"/>
            </a:pPr>
            <a:r>
              <a:rPr lang="fr-FR" sz="1900" dirty="0">
                <a:solidFill>
                  <a:srgbClr val="5B5B5B"/>
                </a:solidFill>
              </a:rPr>
              <a:t>Faire des arrêts pour se dégourdir et s’étirer ;</a:t>
            </a:r>
          </a:p>
          <a:p>
            <a:pPr algn="l">
              <a:buFont typeface="Arial" panose="020B0604020202020204" pitchFamily="34" charset="0"/>
              <a:buChar char="•"/>
            </a:pPr>
            <a:r>
              <a:rPr lang="fr-FR" sz="1900" dirty="0">
                <a:solidFill>
                  <a:srgbClr val="5B5B5B"/>
                </a:solidFill>
              </a:rPr>
              <a:t>Utiliser des chaises à dossier droit qui soutiennent bien le bas du dos ;</a:t>
            </a:r>
          </a:p>
          <a:p>
            <a:pPr algn="l">
              <a:buFont typeface="Arial" panose="020B0604020202020204" pitchFamily="34" charset="0"/>
              <a:buChar char="•"/>
            </a:pPr>
            <a:r>
              <a:rPr lang="fr-FR" sz="1900" dirty="0">
                <a:solidFill>
                  <a:srgbClr val="5B5B5B"/>
                </a:solidFill>
              </a:rPr>
              <a:t>Utiliser une chaise pivotante afin de minimiser les mouvements de torsion ;</a:t>
            </a:r>
          </a:p>
          <a:p>
            <a:pPr algn="l">
              <a:buFont typeface="Arial" panose="020B0604020202020204" pitchFamily="34" charset="0"/>
              <a:buChar char="•"/>
            </a:pPr>
            <a:r>
              <a:rPr lang="fr-FR" sz="1900" dirty="0">
                <a:solidFill>
                  <a:srgbClr val="5B5B5B"/>
                </a:solidFill>
              </a:rPr>
              <a:t>Ajuster la hauteur de la chaise ;</a:t>
            </a:r>
          </a:p>
          <a:p>
            <a:pPr algn="l">
              <a:buFont typeface="Arial" panose="020B0604020202020204" pitchFamily="34" charset="0"/>
              <a:buChar char="•"/>
            </a:pPr>
            <a:r>
              <a:rPr lang="fr-FR" sz="1900" dirty="0">
                <a:solidFill>
                  <a:srgbClr val="5B5B5B"/>
                </a:solidFill>
              </a:rPr>
              <a:t>Poser ses pieds sur une petite surélévation de telle sorte que les genoux soient un peu plus élevés que les hanches.</a:t>
            </a:r>
          </a:p>
          <a:p>
            <a:pPr algn="l">
              <a:buFont typeface="Arial" panose="020B0604020202020204" pitchFamily="34" charset="0"/>
              <a:buChar char="•"/>
            </a:pPr>
            <a:endParaRPr lang="fr-FR" sz="1900" dirty="0">
              <a:solidFill>
                <a:srgbClr val="5B5B5B"/>
              </a:solidFill>
            </a:endParaRPr>
          </a:p>
          <a:p>
            <a:pPr algn="l"/>
            <a:endParaRPr lang="fr-FR" sz="1900" dirty="0">
              <a:solidFill>
                <a:srgbClr val="5B5B5B"/>
              </a:solidFill>
            </a:endParaRPr>
          </a:p>
        </p:txBody>
      </p:sp>
      <p:pic>
        <p:nvPicPr>
          <p:cNvPr id="2" name="Image 1">
            <a:extLst>
              <a:ext uri="{FF2B5EF4-FFF2-40B4-BE49-F238E27FC236}">
                <a16:creationId xmlns:a16="http://schemas.microsoft.com/office/drawing/2014/main" id="{20CA6F1A-F978-425B-8908-2B20B51DEE78}"/>
              </a:ext>
            </a:extLst>
          </p:cNvPr>
          <p:cNvPicPr>
            <a:picLocks noChangeAspect="1"/>
          </p:cNvPicPr>
          <p:nvPr/>
        </p:nvPicPr>
        <p:blipFill>
          <a:blip r:embed="rId6"/>
          <a:stretch>
            <a:fillRect/>
          </a:stretch>
        </p:blipFill>
        <p:spPr>
          <a:xfrm>
            <a:off x="287460" y="4306826"/>
            <a:ext cx="2295525" cy="1990725"/>
          </a:xfrm>
          <a:prstGeom prst="rect">
            <a:avLst/>
          </a:prstGeom>
        </p:spPr>
      </p:pic>
    </p:spTree>
    <p:extLst>
      <p:ext uri="{BB962C8B-B14F-4D97-AF65-F5344CB8AC3E}">
        <p14:creationId xmlns:p14="http://schemas.microsoft.com/office/powerpoint/2010/main" val="16467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36000" y="5883277"/>
            <a:ext cx="720000" cy="89638"/>
            <a:chOff x="5342615" y="6257925"/>
            <a:chExt cx="1468948" cy="182880"/>
          </a:xfrm>
        </p:grpSpPr>
        <p:sp>
          <p:nvSpPr>
            <p:cNvPr id="3" name="Oval 2"/>
            <p:cNvSpPr>
              <a:spLocks noChangeAspect="1"/>
            </p:cNvSpPr>
            <p:nvPr/>
          </p:nvSpPr>
          <p:spPr>
            <a:xfrm>
              <a:off x="5342615" y="6257925"/>
              <a:ext cx="182880" cy="182880"/>
            </a:xfrm>
            <a:prstGeom prst="ellipse">
              <a:avLst/>
            </a:prstGeom>
            <a:solidFill>
              <a:srgbClr val="B8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Oval 18"/>
            <p:cNvSpPr>
              <a:spLocks noChangeAspect="1"/>
            </p:cNvSpPr>
            <p:nvPr/>
          </p:nvSpPr>
          <p:spPr>
            <a:xfrm>
              <a:off x="5664132" y="6257925"/>
              <a:ext cx="182880" cy="182880"/>
            </a:xfrm>
            <a:prstGeom prst="ellipse">
              <a:avLst/>
            </a:prstGeom>
            <a:solidFill>
              <a:srgbClr val="99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Oval 22"/>
            <p:cNvSpPr>
              <a:spLocks noChangeAspect="1"/>
            </p:cNvSpPr>
            <p:nvPr/>
          </p:nvSpPr>
          <p:spPr>
            <a:xfrm>
              <a:off x="5985649" y="6257925"/>
              <a:ext cx="182880" cy="182880"/>
            </a:xfrm>
            <a:prstGeom prst="ellipse">
              <a:avLst/>
            </a:prstGeom>
            <a:solidFill>
              <a:srgbClr val="7C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Oval 24"/>
            <p:cNvSpPr>
              <a:spLocks noChangeAspect="1"/>
            </p:cNvSpPr>
            <p:nvPr/>
          </p:nvSpPr>
          <p:spPr>
            <a:xfrm>
              <a:off x="6307166" y="6257925"/>
              <a:ext cx="182880" cy="182880"/>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Oval 26"/>
            <p:cNvSpPr>
              <a:spLocks noChangeAspect="1"/>
            </p:cNvSpPr>
            <p:nvPr/>
          </p:nvSpPr>
          <p:spPr>
            <a:xfrm>
              <a:off x="6628683" y="6257925"/>
              <a:ext cx="182880" cy="182880"/>
            </a:xfrm>
            <a:prstGeom prst="ellipse">
              <a:avLst/>
            </a:prstGeom>
            <a:solidFill>
              <a:srgbClr val="495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 Placeholder 33"/>
          <p:cNvSpPr txBox="1">
            <a:spLocks/>
          </p:cNvSpPr>
          <p:nvPr/>
        </p:nvSpPr>
        <p:spPr>
          <a:xfrm>
            <a:off x="3088337" y="3905770"/>
            <a:ext cx="6104964" cy="657521"/>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200000"/>
              </a:lnSpc>
              <a:buNone/>
            </a:pPr>
            <a:endParaRPr lang="fr-FR" sz="4000" b="1" dirty="0">
              <a:solidFill>
                <a:srgbClr val="0572B7"/>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sp>
        <p:nvSpPr>
          <p:cNvPr id="17" name="Text Placeholder 32"/>
          <p:cNvSpPr txBox="1">
            <a:spLocks/>
          </p:cNvSpPr>
          <p:nvPr/>
        </p:nvSpPr>
        <p:spPr>
          <a:xfrm>
            <a:off x="5017290" y="5445487"/>
            <a:ext cx="2157420" cy="3426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1000" b="1" dirty="0">
                <a:solidFill>
                  <a:schemeClr val="tx1">
                    <a:lumMod val="65000"/>
                    <a:lumOff val="35000"/>
                  </a:schemeClr>
                </a:solidFill>
                <a:latin typeface="Arial" panose="020B0604020202020204" pitchFamily="34" charset="0"/>
                <a:cs typeface="Arial" panose="020B0604020202020204" pitchFamily="34" charset="0"/>
              </a:rPr>
              <a:t>Support reunion SSE</a:t>
            </a:r>
          </a:p>
        </p:txBody>
      </p:sp>
      <p:sp>
        <p:nvSpPr>
          <p:cNvPr id="13" name="ZoneTexte 12">
            <a:extLst>
              <a:ext uri="{FF2B5EF4-FFF2-40B4-BE49-F238E27FC236}">
                <a16:creationId xmlns:a16="http://schemas.microsoft.com/office/drawing/2014/main" id="{4DE45DA1-7701-42B7-B56B-18CCBD506E17}"/>
              </a:ext>
            </a:extLst>
          </p:cNvPr>
          <p:cNvSpPr txBox="1"/>
          <p:nvPr/>
        </p:nvSpPr>
        <p:spPr>
          <a:xfrm>
            <a:off x="3048000" y="3108012"/>
            <a:ext cx="6096000" cy="646331"/>
          </a:xfrm>
          <a:prstGeom prst="rect">
            <a:avLst/>
          </a:prstGeom>
          <a:noFill/>
        </p:spPr>
        <p:txBody>
          <a:bodyPr wrap="square">
            <a:spAutoFit/>
          </a:bodyPr>
          <a:lstStyle/>
          <a:p>
            <a:br>
              <a:rPr lang="fr-FR" dirty="0"/>
            </a:br>
            <a:endParaRPr lang="fr-FR" dirty="0"/>
          </a:p>
        </p:txBody>
      </p:sp>
      <p:sp>
        <p:nvSpPr>
          <p:cNvPr id="15" name="ZoneTexte 14">
            <a:extLst>
              <a:ext uri="{FF2B5EF4-FFF2-40B4-BE49-F238E27FC236}">
                <a16:creationId xmlns:a16="http://schemas.microsoft.com/office/drawing/2014/main" id="{4C72A7D2-5111-4B12-A2EB-685C1275CF1B}"/>
              </a:ext>
            </a:extLst>
          </p:cNvPr>
          <p:cNvSpPr txBox="1"/>
          <p:nvPr/>
        </p:nvSpPr>
        <p:spPr>
          <a:xfrm>
            <a:off x="3048000" y="3108012"/>
            <a:ext cx="6096000" cy="646331"/>
          </a:xfrm>
          <a:prstGeom prst="rect">
            <a:avLst/>
          </a:prstGeom>
          <a:noFill/>
        </p:spPr>
        <p:txBody>
          <a:bodyPr wrap="square">
            <a:spAutoFit/>
          </a:bodyPr>
          <a:lstStyle/>
          <a:p>
            <a:br>
              <a:rPr lang="fr-FR" dirty="0"/>
            </a:br>
            <a:endParaRPr lang="fr-FR" dirty="0"/>
          </a:p>
        </p:txBody>
      </p:sp>
      <p:pic>
        <p:nvPicPr>
          <p:cNvPr id="1026" name="Picture 2">
            <a:extLst>
              <a:ext uri="{FF2B5EF4-FFF2-40B4-BE49-F238E27FC236}">
                <a16:creationId xmlns:a16="http://schemas.microsoft.com/office/drawing/2014/main" id="{8A3F5426-25AB-490C-9630-3175B46BE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53" y="1017177"/>
            <a:ext cx="11686902"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9365"/>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7" name="ZoneTexte 6">
            <a:extLst>
              <a:ext uri="{FF2B5EF4-FFF2-40B4-BE49-F238E27FC236}">
                <a16:creationId xmlns:a16="http://schemas.microsoft.com/office/drawing/2014/main" id="{1689CC20-408C-4D02-B8B4-85135BFA08E8}"/>
              </a:ext>
            </a:extLst>
          </p:cNvPr>
          <p:cNvSpPr txBox="1"/>
          <p:nvPr/>
        </p:nvSpPr>
        <p:spPr>
          <a:xfrm>
            <a:off x="3360749" y="1441363"/>
            <a:ext cx="7382910" cy="830997"/>
          </a:xfrm>
          <a:prstGeom prst="rect">
            <a:avLst/>
          </a:prstGeom>
          <a:noFill/>
        </p:spPr>
        <p:txBody>
          <a:bodyPr wrap="square" rtlCol="0">
            <a:spAutoFit/>
          </a:bodyPr>
          <a:lstStyle/>
          <a:p>
            <a:pPr>
              <a:spcAft>
                <a:spcPts val="1200"/>
              </a:spcAft>
            </a:pPr>
            <a:r>
              <a:rPr lang="fr-FR" sz="1900" u="sng" dirty="0">
                <a:solidFill>
                  <a:srgbClr val="5B5B5B"/>
                </a:solidFill>
              </a:rPr>
              <a:t>Des mesures préventives de base</a:t>
            </a:r>
          </a:p>
          <a:p>
            <a:pPr algn="l"/>
            <a:r>
              <a:rPr lang="fr-FR" sz="1900" b="1" dirty="0">
                <a:solidFill>
                  <a:srgbClr val="5B5B5B"/>
                </a:solidFill>
              </a:rPr>
              <a:t>Devant un ordinateur</a:t>
            </a:r>
          </a:p>
        </p:txBody>
      </p:sp>
      <p:pic>
        <p:nvPicPr>
          <p:cNvPr id="1026" name="Picture 2" descr="ergonomie bureau informatique">
            <a:extLst>
              <a:ext uri="{FF2B5EF4-FFF2-40B4-BE49-F238E27FC236}">
                <a16:creationId xmlns:a16="http://schemas.microsoft.com/office/drawing/2014/main" id="{92333964-DFF9-B1BA-DA90-DD7055315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749" y="2405695"/>
            <a:ext cx="6793494" cy="4064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33">
            <a:extLst>
              <a:ext uri="{FF2B5EF4-FFF2-40B4-BE49-F238E27FC236}">
                <a16:creationId xmlns:a16="http://schemas.microsoft.com/office/drawing/2014/main" id="{66B4CC32-E510-50BD-05BF-0A5B7CC5EA81}"/>
              </a:ext>
            </a:extLst>
          </p:cNvPr>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Lombalgies</a:t>
            </a:r>
          </a:p>
        </p:txBody>
      </p:sp>
    </p:spTree>
    <p:extLst>
      <p:ext uri="{BB962C8B-B14F-4D97-AF65-F5344CB8AC3E}">
        <p14:creationId xmlns:p14="http://schemas.microsoft.com/office/powerpoint/2010/main" val="1870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4168"/>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7" name="ZoneTexte 6">
            <a:extLst>
              <a:ext uri="{FF2B5EF4-FFF2-40B4-BE49-F238E27FC236}">
                <a16:creationId xmlns:a16="http://schemas.microsoft.com/office/drawing/2014/main" id="{1689CC20-408C-4D02-B8B4-85135BFA08E8}"/>
              </a:ext>
            </a:extLst>
          </p:cNvPr>
          <p:cNvSpPr txBox="1"/>
          <p:nvPr/>
        </p:nvSpPr>
        <p:spPr>
          <a:xfrm>
            <a:off x="5817325" y="2012511"/>
            <a:ext cx="5756366" cy="4190314"/>
          </a:xfrm>
          <a:prstGeom prst="rect">
            <a:avLst/>
          </a:prstGeom>
          <a:noFill/>
        </p:spPr>
        <p:txBody>
          <a:bodyPr wrap="square" rtlCol="0">
            <a:spAutoFit/>
          </a:bodyPr>
          <a:lstStyle/>
          <a:p>
            <a:pPr>
              <a:lnSpc>
                <a:spcPct val="150000"/>
              </a:lnSpc>
            </a:pPr>
            <a:r>
              <a:rPr lang="fr-FR" sz="2000" b="0" i="0" dirty="0">
                <a:solidFill>
                  <a:srgbClr val="000000"/>
                </a:solidFill>
                <a:effectLst/>
              </a:rPr>
              <a:t>Une hernie discale est une affection d’un disque intervertébral</a:t>
            </a:r>
            <a:r>
              <a:rPr lang="fr-FR" sz="2000" dirty="0">
                <a:solidFill>
                  <a:srgbClr val="000000"/>
                </a:solidFill>
              </a:rPr>
              <a:t>, </a:t>
            </a:r>
            <a:r>
              <a:rPr lang="fr-FR" sz="2000" b="0" i="0" dirty="0">
                <a:solidFill>
                  <a:srgbClr val="000000"/>
                </a:solidFill>
                <a:effectLst/>
              </a:rPr>
              <a:t>entre deux vertèbres, le plus souvent lombaires, parfois du cou.</a:t>
            </a:r>
          </a:p>
          <a:p>
            <a:pPr>
              <a:lnSpc>
                <a:spcPct val="150000"/>
              </a:lnSpc>
            </a:pPr>
            <a:endParaRPr lang="fr-FR" sz="2000" b="0" i="0" dirty="0">
              <a:solidFill>
                <a:srgbClr val="000000"/>
              </a:solidFill>
              <a:effectLst/>
            </a:endParaRPr>
          </a:p>
          <a:p>
            <a:pPr>
              <a:lnSpc>
                <a:spcPct val="150000"/>
              </a:lnSpc>
            </a:pPr>
            <a:r>
              <a:rPr lang="fr-FR" sz="2000" b="0" i="0" dirty="0">
                <a:solidFill>
                  <a:srgbClr val="000000"/>
                </a:solidFill>
                <a:effectLst/>
              </a:rPr>
              <a:t>Un  disque intervertébral est une structure située entre deux vertèbres consécutives de la colonne, ressemblant à un coussinet et jouant le rôle d'amortisseur lors des mouvements (marche, saut...).</a:t>
            </a:r>
            <a:endParaRPr lang="fr-FR" sz="2000" dirty="0"/>
          </a:p>
        </p:txBody>
      </p:sp>
      <p:pic>
        <p:nvPicPr>
          <p:cNvPr id="2" name="Image 1">
            <a:extLst>
              <a:ext uri="{FF2B5EF4-FFF2-40B4-BE49-F238E27FC236}">
                <a16:creationId xmlns:a16="http://schemas.microsoft.com/office/drawing/2014/main" id="{77475FDA-9BF8-005A-DBC0-927278DD96EE}"/>
              </a:ext>
            </a:extLst>
          </p:cNvPr>
          <p:cNvPicPr>
            <a:picLocks noChangeAspect="1"/>
          </p:cNvPicPr>
          <p:nvPr/>
        </p:nvPicPr>
        <p:blipFill>
          <a:blip r:embed="rId6"/>
          <a:stretch>
            <a:fillRect/>
          </a:stretch>
        </p:blipFill>
        <p:spPr>
          <a:xfrm>
            <a:off x="1940860" y="2750828"/>
            <a:ext cx="3667835" cy="3422859"/>
          </a:xfrm>
          <a:prstGeom prst="rect">
            <a:avLst/>
          </a:prstGeom>
        </p:spPr>
      </p:pic>
      <p:sp>
        <p:nvSpPr>
          <p:cNvPr id="4" name="Rectangle 3">
            <a:extLst>
              <a:ext uri="{FF2B5EF4-FFF2-40B4-BE49-F238E27FC236}">
                <a16:creationId xmlns:a16="http://schemas.microsoft.com/office/drawing/2014/main" id="{1930E66D-CB91-0FD6-DA6A-F4DB9FDBDCFE}"/>
              </a:ext>
            </a:extLst>
          </p:cNvPr>
          <p:cNvSpPr/>
          <p:nvPr/>
        </p:nvSpPr>
        <p:spPr>
          <a:xfrm>
            <a:off x="1940860" y="5672700"/>
            <a:ext cx="3676169" cy="4640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Text Placeholder 33">
            <a:extLst>
              <a:ext uri="{FF2B5EF4-FFF2-40B4-BE49-F238E27FC236}">
                <a16:creationId xmlns:a16="http://schemas.microsoft.com/office/drawing/2014/main" id="{1F7293B8-A923-F9AA-9733-0C94A6344F1D}"/>
              </a:ext>
            </a:extLst>
          </p:cNvPr>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Hernies discales</a:t>
            </a:r>
          </a:p>
        </p:txBody>
      </p:sp>
    </p:spTree>
    <p:extLst>
      <p:ext uri="{BB962C8B-B14F-4D97-AF65-F5344CB8AC3E}">
        <p14:creationId xmlns:p14="http://schemas.microsoft.com/office/powerpoint/2010/main" val="289121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4168"/>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7" name="ZoneTexte 6">
            <a:extLst>
              <a:ext uri="{FF2B5EF4-FFF2-40B4-BE49-F238E27FC236}">
                <a16:creationId xmlns:a16="http://schemas.microsoft.com/office/drawing/2014/main" id="{1689CC20-408C-4D02-B8B4-85135BFA08E8}"/>
              </a:ext>
            </a:extLst>
          </p:cNvPr>
          <p:cNvSpPr txBox="1"/>
          <p:nvPr/>
        </p:nvSpPr>
        <p:spPr>
          <a:xfrm>
            <a:off x="5817325" y="1664161"/>
            <a:ext cx="5756366" cy="4651979"/>
          </a:xfrm>
          <a:prstGeom prst="rect">
            <a:avLst/>
          </a:prstGeom>
          <a:noFill/>
        </p:spPr>
        <p:txBody>
          <a:bodyPr wrap="square" rtlCol="0">
            <a:spAutoFit/>
          </a:bodyPr>
          <a:lstStyle/>
          <a:p>
            <a:pPr>
              <a:lnSpc>
                <a:spcPct val="150000"/>
              </a:lnSpc>
            </a:pPr>
            <a:r>
              <a:rPr lang="fr-FR" sz="2000" b="0" i="0" dirty="0">
                <a:solidFill>
                  <a:srgbClr val="000000"/>
                </a:solidFill>
                <a:effectLst/>
              </a:rPr>
              <a:t>Les symptômes :</a:t>
            </a:r>
          </a:p>
          <a:p>
            <a:pPr>
              <a:lnSpc>
                <a:spcPct val="150000"/>
              </a:lnSpc>
            </a:pPr>
            <a:r>
              <a:rPr lang="fr-FR" sz="2000" dirty="0">
                <a:solidFill>
                  <a:srgbClr val="000000"/>
                </a:solidFill>
              </a:rPr>
              <a:t>La hernie discale peut être asymptomatique. </a:t>
            </a:r>
          </a:p>
          <a:p>
            <a:pPr>
              <a:lnSpc>
                <a:spcPct val="150000"/>
              </a:lnSpc>
            </a:pPr>
            <a:r>
              <a:rPr lang="fr-FR" sz="2000" dirty="0">
                <a:solidFill>
                  <a:srgbClr val="000000"/>
                </a:solidFill>
              </a:rPr>
              <a:t>Si elle appuie fortement sur le canal rachidien, elle peut se traduire par une douleur au niveau du disque touché : lombalgie, pour les vertèbres lombaires. </a:t>
            </a:r>
          </a:p>
          <a:p>
            <a:pPr>
              <a:lnSpc>
                <a:spcPct val="150000"/>
              </a:lnSpc>
            </a:pPr>
            <a:r>
              <a:rPr lang="fr-FR" sz="2000" dirty="0">
                <a:solidFill>
                  <a:srgbClr val="000000"/>
                </a:solidFill>
              </a:rPr>
              <a:t>Si elle exerce une pression sur la racine du nerf, elle génère une douleur diffuse qui se propage le long d'une jambe (la sciatique) ou sur la face antérieure du membre inférieur (cruralgie).</a:t>
            </a:r>
          </a:p>
        </p:txBody>
      </p:sp>
      <p:pic>
        <p:nvPicPr>
          <p:cNvPr id="2" name="Image 1">
            <a:extLst>
              <a:ext uri="{FF2B5EF4-FFF2-40B4-BE49-F238E27FC236}">
                <a16:creationId xmlns:a16="http://schemas.microsoft.com/office/drawing/2014/main" id="{77475FDA-9BF8-005A-DBC0-927278DD96EE}"/>
              </a:ext>
            </a:extLst>
          </p:cNvPr>
          <p:cNvPicPr>
            <a:picLocks noChangeAspect="1"/>
          </p:cNvPicPr>
          <p:nvPr/>
        </p:nvPicPr>
        <p:blipFill>
          <a:blip r:embed="rId6"/>
          <a:stretch>
            <a:fillRect/>
          </a:stretch>
        </p:blipFill>
        <p:spPr>
          <a:xfrm>
            <a:off x="1940860" y="2750828"/>
            <a:ext cx="3667835" cy="3422859"/>
          </a:xfrm>
          <a:prstGeom prst="rect">
            <a:avLst/>
          </a:prstGeom>
        </p:spPr>
      </p:pic>
      <p:sp>
        <p:nvSpPr>
          <p:cNvPr id="4" name="Rectangle 3">
            <a:extLst>
              <a:ext uri="{FF2B5EF4-FFF2-40B4-BE49-F238E27FC236}">
                <a16:creationId xmlns:a16="http://schemas.microsoft.com/office/drawing/2014/main" id="{1930E66D-CB91-0FD6-DA6A-F4DB9FDBDCFE}"/>
              </a:ext>
            </a:extLst>
          </p:cNvPr>
          <p:cNvSpPr/>
          <p:nvPr/>
        </p:nvSpPr>
        <p:spPr>
          <a:xfrm>
            <a:off x="1940860" y="5672700"/>
            <a:ext cx="3676169" cy="4640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Text Placeholder 33">
            <a:extLst>
              <a:ext uri="{FF2B5EF4-FFF2-40B4-BE49-F238E27FC236}">
                <a16:creationId xmlns:a16="http://schemas.microsoft.com/office/drawing/2014/main" id="{1F7293B8-A923-F9AA-9733-0C94A6344F1D}"/>
              </a:ext>
            </a:extLst>
          </p:cNvPr>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Hernies discales</a:t>
            </a:r>
          </a:p>
        </p:txBody>
      </p:sp>
    </p:spTree>
    <p:extLst>
      <p:ext uri="{BB962C8B-B14F-4D97-AF65-F5344CB8AC3E}">
        <p14:creationId xmlns:p14="http://schemas.microsoft.com/office/powerpoint/2010/main" val="63118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4168"/>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7" name="ZoneTexte 6">
            <a:extLst>
              <a:ext uri="{FF2B5EF4-FFF2-40B4-BE49-F238E27FC236}">
                <a16:creationId xmlns:a16="http://schemas.microsoft.com/office/drawing/2014/main" id="{1689CC20-408C-4D02-B8B4-85135BFA08E8}"/>
              </a:ext>
            </a:extLst>
          </p:cNvPr>
          <p:cNvSpPr txBox="1"/>
          <p:nvPr/>
        </p:nvSpPr>
        <p:spPr>
          <a:xfrm>
            <a:off x="6705599" y="2186680"/>
            <a:ext cx="4868091" cy="3266985"/>
          </a:xfrm>
          <a:prstGeom prst="rect">
            <a:avLst/>
          </a:prstGeom>
          <a:noFill/>
        </p:spPr>
        <p:txBody>
          <a:bodyPr wrap="square" rtlCol="0">
            <a:spAutoFit/>
          </a:bodyPr>
          <a:lstStyle/>
          <a:p>
            <a:pPr>
              <a:lnSpc>
                <a:spcPct val="150000"/>
              </a:lnSpc>
            </a:pPr>
            <a:r>
              <a:rPr lang="fr-FR" sz="2000" b="0" i="0" dirty="0">
                <a:solidFill>
                  <a:srgbClr val="000000"/>
                </a:solidFill>
                <a:effectLst/>
              </a:rPr>
              <a:t>Les facteurs de risques :</a:t>
            </a:r>
          </a:p>
          <a:p>
            <a:pPr algn="l" fontAlgn="base">
              <a:lnSpc>
                <a:spcPct val="150000"/>
              </a:lnSpc>
              <a:buFont typeface="Arial" panose="020B0604020202020204" pitchFamily="34" charset="0"/>
              <a:buChar char="•"/>
            </a:pPr>
            <a:r>
              <a:rPr lang="fr-FR" sz="2000" b="0" i="0" dirty="0">
                <a:solidFill>
                  <a:srgbClr val="000000"/>
                </a:solidFill>
                <a:effectLst/>
              </a:rPr>
              <a:t>sports violents ;</a:t>
            </a:r>
          </a:p>
          <a:p>
            <a:pPr algn="l" fontAlgn="base">
              <a:lnSpc>
                <a:spcPct val="150000"/>
              </a:lnSpc>
              <a:buFont typeface="Arial" panose="020B0604020202020204" pitchFamily="34" charset="0"/>
              <a:buChar char="•"/>
            </a:pPr>
            <a:r>
              <a:rPr lang="fr-FR" sz="2000" b="0" i="0" dirty="0">
                <a:solidFill>
                  <a:srgbClr val="000000"/>
                </a:solidFill>
                <a:effectLst/>
              </a:rPr>
              <a:t>grossesse ;</a:t>
            </a:r>
          </a:p>
          <a:p>
            <a:pPr algn="l" fontAlgn="base">
              <a:lnSpc>
                <a:spcPct val="150000"/>
              </a:lnSpc>
              <a:buFont typeface="Arial" panose="020B0604020202020204" pitchFamily="34" charset="0"/>
              <a:buChar char="•"/>
            </a:pPr>
            <a:r>
              <a:rPr lang="fr-FR" sz="2000" b="0" i="0" dirty="0">
                <a:solidFill>
                  <a:srgbClr val="000000"/>
                </a:solidFill>
                <a:effectLst/>
              </a:rPr>
              <a:t>grande taille ;</a:t>
            </a:r>
          </a:p>
          <a:p>
            <a:pPr algn="l" fontAlgn="base">
              <a:lnSpc>
                <a:spcPct val="150000"/>
              </a:lnSpc>
              <a:buFont typeface="Arial" panose="020B0604020202020204" pitchFamily="34" charset="0"/>
              <a:buChar char="•"/>
            </a:pPr>
            <a:r>
              <a:rPr lang="fr-FR" sz="2000" b="0" i="0" dirty="0">
                <a:solidFill>
                  <a:srgbClr val="000000"/>
                </a:solidFill>
                <a:effectLst/>
              </a:rPr>
              <a:t>obésité ;</a:t>
            </a:r>
          </a:p>
          <a:p>
            <a:pPr algn="l" fontAlgn="base">
              <a:lnSpc>
                <a:spcPct val="150000"/>
              </a:lnSpc>
              <a:buFont typeface="Arial" panose="020B0604020202020204" pitchFamily="34" charset="0"/>
              <a:buChar char="•"/>
            </a:pPr>
            <a:r>
              <a:rPr lang="fr-FR" sz="2000" b="0" i="0" dirty="0">
                <a:solidFill>
                  <a:srgbClr val="000000"/>
                </a:solidFill>
                <a:effectLst/>
              </a:rPr>
              <a:t>mauvaise posture de travail ;</a:t>
            </a:r>
          </a:p>
          <a:p>
            <a:pPr algn="l" fontAlgn="base">
              <a:lnSpc>
                <a:spcPct val="150000"/>
              </a:lnSpc>
              <a:buFont typeface="Arial" panose="020B0604020202020204" pitchFamily="34" charset="0"/>
              <a:buChar char="•"/>
            </a:pPr>
            <a:r>
              <a:rPr lang="fr-FR" sz="2000" b="0" i="0" dirty="0">
                <a:solidFill>
                  <a:srgbClr val="000000"/>
                </a:solidFill>
                <a:effectLst/>
              </a:rPr>
              <a:t>faiblesse musculaire.</a:t>
            </a:r>
          </a:p>
        </p:txBody>
      </p:sp>
      <p:pic>
        <p:nvPicPr>
          <p:cNvPr id="2" name="Image 1">
            <a:extLst>
              <a:ext uri="{FF2B5EF4-FFF2-40B4-BE49-F238E27FC236}">
                <a16:creationId xmlns:a16="http://schemas.microsoft.com/office/drawing/2014/main" id="{77475FDA-9BF8-005A-DBC0-927278DD96EE}"/>
              </a:ext>
            </a:extLst>
          </p:cNvPr>
          <p:cNvPicPr>
            <a:picLocks noChangeAspect="1"/>
          </p:cNvPicPr>
          <p:nvPr/>
        </p:nvPicPr>
        <p:blipFill>
          <a:blip r:embed="rId6"/>
          <a:stretch>
            <a:fillRect/>
          </a:stretch>
        </p:blipFill>
        <p:spPr>
          <a:xfrm>
            <a:off x="1940860" y="2750828"/>
            <a:ext cx="3667835" cy="3422859"/>
          </a:xfrm>
          <a:prstGeom prst="rect">
            <a:avLst/>
          </a:prstGeom>
        </p:spPr>
      </p:pic>
      <p:sp>
        <p:nvSpPr>
          <p:cNvPr id="4" name="Rectangle 3">
            <a:extLst>
              <a:ext uri="{FF2B5EF4-FFF2-40B4-BE49-F238E27FC236}">
                <a16:creationId xmlns:a16="http://schemas.microsoft.com/office/drawing/2014/main" id="{1930E66D-CB91-0FD6-DA6A-F4DB9FDBDCFE}"/>
              </a:ext>
            </a:extLst>
          </p:cNvPr>
          <p:cNvSpPr/>
          <p:nvPr/>
        </p:nvSpPr>
        <p:spPr>
          <a:xfrm>
            <a:off x="1940860" y="5672700"/>
            <a:ext cx="3676169" cy="4640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Text Placeholder 33">
            <a:extLst>
              <a:ext uri="{FF2B5EF4-FFF2-40B4-BE49-F238E27FC236}">
                <a16:creationId xmlns:a16="http://schemas.microsoft.com/office/drawing/2014/main" id="{1F7293B8-A923-F9AA-9733-0C94A6344F1D}"/>
              </a:ext>
            </a:extLst>
          </p:cNvPr>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Hernies discales</a:t>
            </a:r>
          </a:p>
        </p:txBody>
      </p:sp>
    </p:spTree>
    <p:extLst>
      <p:ext uri="{BB962C8B-B14F-4D97-AF65-F5344CB8AC3E}">
        <p14:creationId xmlns:p14="http://schemas.microsoft.com/office/powerpoint/2010/main" val="28906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9365"/>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7" name="ZoneTexte 6">
            <a:extLst>
              <a:ext uri="{FF2B5EF4-FFF2-40B4-BE49-F238E27FC236}">
                <a16:creationId xmlns:a16="http://schemas.microsoft.com/office/drawing/2014/main" id="{1689CC20-408C-4D02-B8B4-85135BFA08E8}"/>
              </a:ext>
            </a:extLst>
          </p:cNvPr>
          <p:cNvSpPr txBox="1"/>
          <p:nvPr/>
        </p:nvSpPr>
        <p:spPr>
          <a:xfrm>
            <a:off x="6000205" y="2012518"/>
            <a:ext cx="5264423" cy="3539430"/>
          </a:xfrm>
          <a:prstGeom prst="rect">
            <a:avLst/>
          </a:prstGeom>
          <a:noFill/>
        </p:spPr>
        <p:txBody>
          <a:bodyPr wrap="square" rtlCol="0">
            <a:spAutoFit/>
          </a:bodyPr>
          <a:lstStyle/>
          <a:p>
            <a:pPr algn="l" fontAlgn="base"/>
            <a:r>
              <a:rPr lang="fr-FR" sz="3200" b="1" i="0" dirty="0">
                <a:solidFill>
                  <a:srgbClr val="000000"/>
                </a:solidFill>
                <a:effectLst/>
                <a:latin typeface="Halcom"/>
              </a:rPr>
              <a:t>Les facteurs de risques :</a:t>
            </a:r>
          </a:p>
          <a:p>
            <a:pPr algn="l" fontAlgn="base">
              <a:buFont typeface="Arial" panose="020B0604020202020204" pitchFamily="34" charset="0"/>
              <a:buChar char="•"/>
            </a:pPr>
            <a:r>
              <a:rPr lang="fr-FR" sz="3200" b="0" i="0" dirty="0">
                <a:solidFill>
                  <a:srgbClr val="000000"/>
                </a:solidFill>
                <a:effectLst/>
                <a:latin typeface="Halcom"/>
              </a:rPr>
              <a:t>sports violents ;</a:t>
            </a:r>
          </a:p>
          <a:p>
            <a:pPr algn="l" fontAlgn="base">
              <a:buFont typeface="Arial" panose="020B0604020202020204" pitchFamily="34" charset="0"/>
              <a:buChar char="•"/>
            </a:pPr>
            <a:r>
              <a:rPr lang="fr-FR" sz="3200" b="0" i="0" u="sng" dirty="0">
                <a:solidFill>
                  <a:srgbClr val="000000"/>
                </a:solidFill>
                <a:effectLst/>
                <a:latin typeface="Halcom"/>
                <a:hlinkClick r:id="rId6" tooltip="Dossier : Tout savoir sur la grossesse"/>
              </a:rPr>
              <a:t>grossesse</a:t>
            </a:r>
            <a:r>
              <a:rPr lang="fr-FR" sz="3200" b="0" i="0" dirty="0">
                <a:solidFill>
                  <a:srgbClr val="000000"/>
                </a:solidFill>
                <a:effectLst/>
                <a:latin typeface="Halcom"/>
              </a:rPr>
              <a:t> ;</a:t>
            </a:r>
          </a:p>
          <a:p>
            <a:pPr algn="l" fontAlgn="base">
              <a:buFont typeface="Arial" panose="020B0604020202020204" pitchFamily="34" charset="0"/>
              <a:buChar char="•"/>
            </a:pPr>
            <a:r>
              <a:rPr lang="fr-FR" sz="3200" b="0" i="0" dirty="0">
                <a:solidFill>
                  <a:srgbClr val="000000"/>
                </a:solidFill>
                <a:effectLst/>
                <a:latin typeface="Halcom"/>
              </a:rPr>
              <a:t>grande taille ;</a:t>
            </a:r>
          </a:p>
          <a:p>
            <a:pPr algn="l" fontAlgn="base">
              <a:buFont typeface="Arial" panose="020B0604020202020204" pitchFamily="34" charset="0"/>
              <a:buChar char="•"/>
            </a:pPr>
            <a:r>
              <a:rPr lang="fr-FR" sz="3200" b="0" i="0" dirty="0">
                <a:solidFill>
                  <a:srgbClr val="000000"/>
                </a:solidFill>
                <a:effectLst/>
                <a:latin typeface="Halcom"/>
              </a:rPr>
              <a:t>obésité ;</a:t>
            </a:r>
          </a:p>
          <a:p>
            <a:pPr algn="l" fontAlgn="base">
              <a:buFont typeface="Arial" panose="020B0604020202020204" pitchFamily="34" charset="0"/>
              <a:buChar char="•"/>
            </a:pPr>
            <a:r>
              <a:rPr lang="fr-FR" sz="3200" b="0" i="0" dirty="0">
                <a:solidFill>
                  <a:srgbClr val="000000"/>
                </a:solidFill>
                <a:effectLst/>
                <a:latin typeface="Halcom"/>
              </a:rPr>
              <a:t>mauvaise posture de travail ;</a:t>
            </a:r>
          </a:p>
          <a:p>
            <a:pPr algn="l" fontAlgn="base">
              <a:buFont typeface="Arial" panose="020B0604020202020204" pitchFamily="34" charset="0"/>
              <a:buChar char="•"/>
            </a:pPr>
            <a:r>
              <a:rPr lang="fr-FR" sz="3200" b="0" i="0" dirty="0">
                <a:solidFill>
                  <a:srgbClr val="000000"/>
                </a:solidFill>
                <a:effectLst/>
                <a:latin typeface="Halcom"/>
              </a:rPr>
              <a:t>faiblesse musculaire.</a:t>
            </a:r>
          </a:p>
        </p:txBody>
      </p:sp>
      <p:sp>
        <p:nvSpPr>
          <p:cNvPr id="2" name="Text Placeholder 33">
            <a:extLst>
              <a:ext uri="{FF2B5EF4-FFF2-40B4-BE49-F238E27FC236}">
                <a16:creationId xmlns:a16="http://schemas.microsoft.com/office/drawing/2014/main" id="{0DE9DEF5-C050-0F65-78CC-08928BF7BC94}"/>
              </a:ext>
            </a:extLst>
          </p:cNvPr>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Les Hernies discales</a:t>
            </a:r>
          </a:p>
        </p:txBody>
      </p:sp>
      <p:pic>
        <p:nvPicPr>
          <p:cNvPr id="4" name="Image 3">
            <a:extLst>
              <a:ext uri="{FF2B5EF4-FFF2-40B4-BE49-F238E27FC236}">
                <a16:creationId xmlns:a16="http://schemas.microsoft.com/office/drawing/2014/main" id="{520FE7FE-E1CE-D098-0088-23460883FAD2}"/>
              </a:ext>
            </a:extLst>
          </p:cNvPr>
          <p:cNvPicPr>
            <a:picLocks noChangeAspect="1"/>
          </p:cNvPicPr>
          <p:nvPr/>
        </p:nvPicPr>
        <p:blipFill>
          <a:blip r:embed="rId7"/>
          <a:stretch>
            <a:fillRect/>
          </a:stretch>
        </p:blipFill>
        <p:spPr>
          <a:xfrm>
            <a:off x="1940860" y="2750828"/>
            <a:ext cx="3667835" cy="3422859"/>
          </a:xfrm>
          <a:prstGeom prst="rect">
            <a:avLst/>
          </a:prstGeom>
        </p:spPr>
      </p:pic>
    </p:spTree>
    <p:extLst>
      <p:ext uri="{BB962C8B-B14F-4D97-AF65-F5344CB8AC3E}">
        <p14:creationId xmlns:p14="http://schemas.microsoft.com/office/powerpoint/2010/main" val="314784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Conclusions</a:t>
            </a:r>
          </a:p>
        </p:txBody>
      </p:sp>
      <p:pic>
        <p:nvPicPr>
          <p:cNvPr id="4" name="Image 3">
            <a:extLst>
              <a:ext uri="{FF2B5EF4-FFF2-40B4-BE49-F238E27FC236}">
                <a16:creationId xmlns:a16="http://schemas.microsoft.com/office/drawing/2014/main" id="{FCAEDFAE-D3AD-2E83-02AE-5BF8E629579D}"/>
              </a:ext>
            </a:extLst>
          </p:cNvPr>
          <p:cNvPicPr>
            <a:picLocks noChangeAspect="1"/>
          </p:cNvPicPr>
          <p:nvPr/>
        </p:nvPicPr>
        <p:blipFill>
          <a:blip r:embed="rId6"/>
          <a:stretch>
            <a:fillRect/>
          </a:stretch>
        </p:blipFill>
        <p:spPr>
          <a:xfrm>
            <a:off x="2817508" y="1933303"/>
            <a:ext cx="8517080" cy="3971107"/>
          </a:xfrm>
          <a:prstGeom prst="rect">
            <a:avLst/>
          </a:prstGeom>
        </p:spPr>
      </p:pic>
    </p:spTree>
    <p:extLst>
      <p:ext uri="{BB962C8B-B14F-4D97-AF65-F5344CB8AC3E}">
        <p14:creationId xmlns:p14="http://schemas.microsoft.com/office/powerpoint/2010/main" val="17329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13" name="Text Placeholder 33"/>
          <p:cNvSpPr txBox="1">
            <a:spLocks/>
          </p:cNvSpPr>
          <p:nvPr/>
        </p:nvSpPr>
        <p:spPr>
          <a:xfrm>
            <a:off x="3777673" y="447827"/>
            <a:ext cx="7887854" cy="89927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4000" b="1" dirty="0">
                <a:solidFill>
                  <a:srgbClr val="0572B7"/>
                </a:solidFill>
                <a:latin typeface="Arial" panose="020B0604020202020204" pitchFamily="34" charset="0"/>
                <a:cs typeface="Arial" panose="020B0604020202020204" pitchFamily="34" charset="0"/>
              </a:rPr>
              <a:t>Conclusions</a:t>
            </a:r>
          </a:p>
        </p:txBody>
      </p:sp>
      <p:pic>
        <p:nvPicPr>
          <p:cNvPr id="5" name="Image 4">
            <a:extLst>
              <a:ext uri="{FF2B5EF4-FFF2-40B4-BE49-F238E27FC236}">
                <a16:creationId xmlns:a16="http://schemas.microsoft.com/office/drawing/2014/main" id="{D9C30718-DE20-4645-70EE-F2B2FAFD49E0}"/>
              </a:ext>
            </a:extLst>
          </p:cNvPr>
          <p:cNvPicPr>
            <a:picLocks noChangeAspect="1"/>
          </p:cNvPicPr>
          <p:nvPr/>
        </p:nvPicPr>
        <p:blipFill>
          <a:blip r:embed="rId6"/>
          <a:stretch>
            <a:fillRect/>
          </a:stretch>
        </p:blipFill>
        <p:spPr>
          <a:xfrm>
            <a:off x="3146934" y="1583844"/>
            <a:ext cx="8388781" cy="4578585"/>
          </a:xfrm>
          <a:prstGeom prst="rect">
            <a:avLst/>
          </a:prstGeom>
        </p:spPr>
      </p:pic>
    </p:spTree>
    <p:extLst>
      <p:ext uri="{BB962C8B-B14F-4D97-AF65-F5344CB8AC3E}">
        <p14:creationId xmlns:p14="http://schemas.microsoft.com/office/powerpoint/2010/main" val="271490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 y="-394447"/>
            <a:ext cx="12220686" cy="7637929"/>
          </a:xfrm>
          <a:prstGeom prst="rect">
            <a:avLst/>
          </a:prstGeom>
        </p:spPr>
      </p:pic>
      <p:sp>
        <p:nvSpPr>
          <p:cNvPr id="4" name="Slide Number Placeholder 3"/>
          <p:cNvSpPr>
            <a:spLocks noGrp="1"/>
          </p:cNvSpPr>
          <p:nvPr>
            <p:ph type="sldNum" sz="quarter" idx="12"/>
          </p:nvPr>
        </p:nvSpPr>
        <p:spPr/>
        <p:txBody>
          <a:bodyPr/>
          <a:lstStyle/>
          <a:p>
            <a:fld id="{FCEE2C88-6C8F-484D-AF69-578F576B1F44}" type="slidenum">
              <a:rPr lang="en-US" smtClean="0"/>
              <a:pPr/>
              <a:t>27</a:t>
            </a:fld>
            <a:endParaRPr lang="en-US" dirty="0"/>
          </a:p>
        </p:txBody>
      </p:sp>
      <p:sp>
        <p:nvSpPr>
          <p:cNvPr id="19" name="Rectangle 18"/>
          <p:cNvSpPr/>
          <p:nvPr/>
        </p:nvSpPr>
        <p:spPr>
          <a:xfrm>
            <a:off x="1217388" y="5390102"/>
            <a:ext cx="364202" cy="707886"/>
          </a:xfrm>
          <a:prstGeom prst="rect">
            <a:avLst/>
          </a:prstGeom>
        </p:spPr>
        <p:txBody>
          <a:bodyPr wrap="none">
            <a:spAutoFit/>
          </a:bodyPr>
          <a:lstStyle/>
          <a:p>
            <a:pPr algn="ctr"/>
            <a:r>
              <a:rPr lang="en-US" sz="4000" dirty="0">
                <a:solidFill>
                  <a:schemeClr val="bg1"/>
                </a:solidFill>
                <a:latin typeface="Entypo" pitchFamily="50" charset="0"/>
                <a:ea typeface="Entypo" pitchFamily="50" charset="0"/>
              </a:rPr>
              <a:t></a:t>
            </a:r>
            <a:endParaRPr lang="en-US" sz="4000" dirty="0">
              <a:solidFill>
                <a:schemeClr val="bg1"/>
              </a:solidFill>
            </a:endParaRPr>
          </a:p>
        </p:txBody>
      </p:sp>
    </p:spTree>
    <p:extLst>
      <p:ext uri="{BB962C8B-B14F-4D97-AF65-F5344CB8AC3E}">
        <p14:creationId xmlns:p14="http://schemas.microsoft.com/office/powerpoint/2010/main" val="18726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986272"/>
          </a:xfrm>
          <a:prstGeom prst="rect">
            <a:avLst/>
          </a:prstGeom>
        </p:spPr>
      </p:pic>
      <p:sp>
        <p:nvSpPr>
          <p:cNvPr id="13" name="Text Placeholder 33"/>
          <p:cNvSpPr txBox="1">
            <a:spLocks/>
          </p:cNvSpPr>
          <p:nvPr/>
        </p:nvSpPr>
        <p:spPr>
          <a:xfrm>
            <a:off x="614885" y="616145"/>
            <a:ext cx="6189327" cy="1798551"/>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6600" b="1" dirty="0">
                <a:solidFill>
                  <a:schemeClr val="bg1"/>
                </a:solidFill>
                <a:latin typeface="Arial" panose="020B0604020202020204" pitchFamily="34" charset="0"/>
                <a:cs typeface="Arial" panose="020B0604020202020204" pitchFamily="34" charset="0"/>
              </a:rPr>
              <a:t>La colonne vertébrale</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1300" y="5320642"/>
            <a:ext cx="1797794" cy="1331259"/>
          </a:xfrm>
          <a:prstGeom prst="rect">
            <a:avLst/>
          </a:prstGeom>
        </p:spPr>
      </p:pic>
    </p:spTree>
    <p:extLst>
      <p:ext uri="{BB962C8B-B14F-4D97-AF65-F5344CB8AC3E}">
        <p14:creationId xmlns:p14="http://schemas.microsoft.com/office/powerpoint/2010/main" val="337365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pic>
        <p:nvPicPr>
          <p:cNvPr id="4" name="Image 3">
            <a:extLst>
              <a:ext uri="{FF2B5EF4-FFF2-40B4-BE49-F238E27FC236}">
                <a16:creationId xmlns:a16="http://schemas.microsoft.com/office/drawing/2014/main" id="{BC2A35D2-18B8-4D45-8792-6A85B9C35F1C}"/>
              </a:ext>
            </a:extLst>
          </p:cNvPr>
          <p:cNvPicPr>
            <a:picLocks noChangeAspect="1"/>
          </p:cNvPicPr>
          <p:nvPr/>
        </p:nvPicPr>
        <p:blipFill>
          <a:blip r:embed="rId6"/>
          <a:stretch>
            <a:fillRect/>
          </a:stretch>
        </p:blipFill>
        <p:spPr>
          <a:xfrm>
            <a:off x="7652214" y="1254728"/>
            <a:ext cx="4253080" cy="4348543"/>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204839" y="1254728"/>
            <a:ext cx="4253080" cy="1938992"/>
          </a:xfrm>
          <a:prstGeom prst="rect">
            <a:avLst/>
          </a:prstGeom>
          <a:noFill/>
        </p:spPr>
        <p:txBody>
          <a:bodyPr wrap="square" rtlCol="0">
            <a:spAutoFit/>
          </a:bodyPr>
          <a:lstStyle/>
          <a:p>
            <a:r>
              <a:rPr lang="fr-FR" sz="2400" dirty="0"/>
              <a:t>La colonne vertébrale est composée : </a:t>
            </a:r>
          </a:p>
          <a:p>
            <a:pPr marL="285750" indent="-285750">
              <a:buFont typeface="Arial" panose="020B0604020202020204" pitchFamily="34" charset="0"/>
              <a:buChar char="•"/>
            </a:pPr>
            <a:r>
              <a:rPr lang="fr-FR" sz="2400" dirty="0"/>
              <a:t>de Vertèbres (24), </a:t>
            </a:r>
          </a:p>
          <a:p>
            <a:pPr marL="285750" indent="-285750">
              <a:buFont typeface="Arial" panose="020B0604020202020204" pitchFamily="34" charset="0"/>
              <a:buChar char="•"/>
            </a:pPr>
            <a:r>
              <a:rPr lang="fr-FR" sz="2400" dirty="0"/>
              <a:t>du Sacrum (5 fusionnées) </a:t>
            </a:r>
          </a:p>
          <a:p>
            <a:pPr marL="285750" indent="-285750">
              <a:buFont typeface="Arial" panose="020B0604020202020204" pitchFamily="34" charset="0"/>
              <a:buChar char="•"/>
            </a:pPr>
            <a:r>
              <a:rPr lang="fr-FR" sz="2400" dirty="0"/>
              <a:t>et du Coccyx (4 fusionnées)</a:t>
            </a:r>
          </a:p>
        </p:txBody>
      </p:sp>
      <p:pic>
        <p:nvPicPr>
          <p:cNvPr id="1026" name="Picture 2" descr="mal au dos">
            <a:extLst>
              <a:ext uri="{FF2B5EF4-FFF2-40B4-BE49-F238E27FC236}">
                <a16:creationId xmlns:a16="http://schemas.microsoft.com/office/drawing/2014/main" id="{2EC9433F-31FA-42F3-98C4-9F002F83B1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395" y="3655812"/>
            <a:ext cx="406101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0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6" name="ZoneTexte 5">
            <a:extLst>
              <a:ext uri="{FF2B5EF4-FFF2-40B4-BE49-F238E27FC236}">
                <a16:creationId xmlns:a16="http://schemas.microsoft.com/office/drawing/2014/main" id="{B70154B0-D054-4A89-A590-898661223F8D}"/>
              </a:ext>
            </a:extLst>
          </p:cNvPr>
          <p:cNvSpPr txBox="1"/>
          <p:nvPr/>
        </p:nvSpPr>
        <p:spPr>
          <a:xfrm>
            <a:off x="3751665" y="1401245"/>
            <a:ext cx="7638387" cy="4524315"/>
          </a:xfrm>
          <a:prstGeom prst="rect">
            <a:avLst/>
          </a:prstGeom>
          <a:noFill/>
        </p:spPr>
        <p:txBody>
          <a:bodyPr wrap="square">
            <a:spAutoFit/>
          </a:bodyPr>
          <a:lstStyle/>
          <a:p>
            <a:pPr algn="l"/>
            <a:r>
              <a:rPr lang="fr-FR" sz="2400" b="0" i="0" dirty="0">
                <a:solidFill>
                  <a:srgbClr val="21242C"/>
                </a:solidFill>
                <a:effectLst/>
                <a:latin typeface="Montserrat" panose="020B0604020202020204" pitchFamily="2" charset="0"/>
              </a:rPr>
              <a:t>La colonne vertébrale est constituée de :</a:t>
            </a:r>
          </a:p>
          <a:p>
            <a:pPr marL="342900" indent="-342900" algn="l">
              <a:buFont typeface="Wingdings" panose="05000000000000000000" pitchFamily="2" charset="2"/>
              <a:buChar char="v"/>
            </a:pPr>
            <a:r>
              <a:rPr lang="fr-FR" sz="2400" b="1" i="0" dirty="0">
                <a:solidFill>
                  <a:srgbClr val="21242C"/>
                </a:solidFill>
                <a:effectLst/>
                <a:latin typeface="Montserrat" panose="020B0604020202020204" pitchFamily="2" charset="0"/>
              </a:rPr>
              <a:t>24 vertèbres mobiles</a:t>
            </a:r>
          </a:p>
          <a:p>
            <a:pPr marL="800100" lvl="1" indent="-342900">
              <a:buFont typeface="Wingdings" panose="05000000000000000000" pitchFamily="2" charset="2"/>
              <a:buChar char="v"/>
            </a:pPr>
            <a:r>
              <a:rPr lang="fr-FR" sz="2400" b="1" i="0" dirty="0">
                <a:solidFill>
                  <a:srgbClr val="21242C"/>
                </a:solidFill>
                <a:effectLst/>
                <a:latin typeface="Montserrat" panose="020B0604020202020204" pitchFamily="2" charset="0"/>
              </a:rPr>
              <a:t>7 cervicales, </a:t>
            </a:r>
          </a:p>
          <a:p>
            <a:pPr marL="800100" lvl="1" indent="-342900">
              <a:buFont typeface="Wingdings" panose="05000000000000000000" pitchFamily="2" charset="2"/>
              <a:buChar char="v"/>
            </a:pPr>
            <a:r>
              <a:rPr lang="fr-FR" sz="2400" b="1" i="0" dirty="0">
                <a:solidFill>
                  <a:srgbClr val="21242C"/>
                </a:solidFill>
                <a:effectLst/>
                <a:latin typeface="Montserrat" panose="020B0604020202020204" pitchFamily="2" charset="0"/>
              </a:rPr>
              <a:t>12 dorsales ou thoraciques, </a:t>
            </a:r>
          </a:p>
          <a:p>
            <a:pPr marL="800100" lvl="1" indent="-342900">
              <a:buFont typeface="Wingdings" panose="05000000000000000000" pitchFamily="2" charset="2"/>
              <a:buChar char="v"/>
            </a:pPr>
            <a:r>
              <a:rPr lang="fr-FR" sz="2400" b="1" i="0" dirty="0">
                <a:solidFill>
                  <a:srgbClr val="21242C"/>
                </a:solidFill>
                <a:effectLst/>
                <a:latin typeface="Montserrat" panose="020B0604020202020204" pitchFamily="2" charset="0"/>
              </a:rPr>
              <a:t>5 lombaires</a:t>
            </a:r>
            <a:r>
              <a:rPr lang="fr-FR" sz="2400" b="0" i="0" dirty="0">
                <a:solidFill>
                  <a:srgbClr val="21242C"/>
                </a:solidFill>
                <a:effectLst/>
                <a:latin typeface="Montserrat" panose="020B0604020202020204" pitchFamily="2" charset="0"/>
              </a:rPr>
              <a:t>, auxquelles s’ajoutent </a:t>
            </a:r>
          </a:p>
          <a:p>
            <a:pPr marL="342900" indent="-342900" algn="l">
              <a:buFont typeface="Wingdings" panose="05000000000000000000" pitchFamily="2" charset="2"/>
              <a:buChar char="v"/>
            </a:pPr>
            <a:r>
              <a:rPr lang="fr-FR" sz="2400" b="0" i="0" dirty="0">
                <a:solidFill>
                  <a:srgbClr val="21242C"/>
                </a:solidFill>
                <a:effectLst/>
                <a:latin typeface="Montserrat" panose="020B0604020202020204" pitchFamily="2" charset="0"/>
              </a:rPr>
              <a:t>des </a:t>
            </a:r>
            <a:r>
              <a:rPr lang="fr-FR" sz="2400" b="1" i="0" dirty="0">
                <a:solidFill>
                  <a:srgbClr val="21242C"/>
                </a:solidFill>
                <a:effectLst/>
                <a:latin typeface="Montserrat" panose="020B0604020202020204" pitchFamily="2" charset="0"/>
              </a:rPr>
              <a:t>vertèbres "soudées" que sont le sacrum et le coccyx</a:t>
            </a:r>
            <a:r>
              <a:rPr lang="fr-FR" sz="2400" b="0" i="0" dirty="0">
                <a:solidFill>
                  <a:srgbClr val="21242C"/>
                </a:solidFill>
                <a:effectLst/>
                <a:latin typeface="Montserrat" panose="020B0604020202020204" pitchFamily="2" charset="0"/>
              </a:rPr>
              <a:t>. </a:t>
            </a:r>
          </a:p>
          <a:p>
            <a:pPr marL="342900" indent="-342900" algn="l">
              <a:buFont typeface="Wingdings" panose="05000000000000000000" pitchFamily="2" charset="2"/>
              <a:buChar char="v"/>
            </a:pPr>
            <a:r>
              <a:rPr lang="fr-FR" sz="2400" b="0" i="0" dirty="0">
                <a:solidFill>
                  <a:srgbClr val="21242C"/>
                </a:solidFill>
                <a:effectLst/>
                <a:latin typeface="Montserrat" panose="020B0604020202020204" pitchFamily="2" charset="0"/>
              </a:rPr>
              <a:t>Entre les vertèbres mobiles, les </a:t>
            </a:r>
            <a:r>
              <a:rPr lang="fr-FR" sz="2400" b="1" i="0" dirty="0">
                <a:solidFill>
                  <a:srgbClr val="21242C"/>
                </a:solidFill>
                <a:effectLst/>
                <a:latin typeface="Montserrat" panose="020B0604020202020204" pitchFamily="2" charset="0"/>
              </a:rPr>
              <a:t>disques intervertébraux</a:t>
            </a:r>
            <a:r>
              <a:rPr lang="fr-FR" sz="2400" b="0" i="0" dirty="0">
                <a:solidFill>
                  <a:srgbClr val="21242C"/>
                </a:solidFill>
                <a:effectLst/>
                <a:latin typeface="Montserrat" panose="020B0604020202020204" pitchFamily="2" charset="0"/>
              </a:rPr>
              <a:t> (constitués d’un anneau de cartilage fibreux et d’un noyau gélatineux) permettent les mouvements de la colonne et jouent un rôle d’amortisseur.</a:t>
            </a:r>
          </a:p>
        </p:txBody>
      </p:sp>
    </p:spTree>
    <p:extLst>
      <p:ext uri="{BB962C8B-B14F-4D97-AF65-F5344CB8AC3E}">
        <p14:creationId xmlns:p14="http://schemas.microsoft.com/office/powerpoint/2010/main" val="24131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0"/>
            <a:ext cx="4061010" cy="4163335"/>
          </a:xfrm>
          <a:prstGeom prst="rect">
            <a:avLst/>
          </a:prstGeom>
        </p:spPr>
      </p:pic>
      <p:sp>
        <p:nvSpPr>
          <p:cNvPr id="6" name="ZoneTexte 5">
            <a:extLst>
              <a:ext uri="{FF2B5EF4-FFF2-40B4-BE49-F238E27FC236}">
                <a16:creationId xmlns:a16="http://schemas.microsoft.com/office/drawing/2014/main" id="{B70154B0-D054-4A89-A590-898661223F8D}"/>
              </a:ext>
            </a:extLst>
          </p:cNvPr>
          <p:cNvSpPr txBox="1"/>
          <p:nvPr/>
        </p:nvSpPr>
        <p:spPr>
          <a:xfrm>
            <a:off x="4696288" y="628887"/>
            <a:ext cx="7075505" cy="5569858"/>
          </a:xfrm>
          <a:prstGeom prst="rect">
            <a:avLst/>
          </a:prstGeom>
          <a:noFill/>
        </p:spPr>
        <p:txBody>
          <a:bodyPr wrap="square">
            <a:spAutoFit/>
          </a:bodyPr>
          <a:lstStyle/>
          <a:p>
            <a:pPr algn="l">
              <a:lnSpc>
                <a:spcPct val="150000"/>
              </a:lnSpc>
            </a:pPr>
            <a:r>
              <a:rPr lang="fr-FR" sz="2400" b="0" i="0" dirty="0">
                <a:solidFill>
                  <a:srgbClr val="21242C"/>
                </a:solidFill>
                <a:effectLst/>
                <a:latin typeface="Montserrat" panose="020B0604020202020204" pitchFamily="2" charset="0"/>
              </a:rPr>
              <a:t>Les vertèbres présentent un "trou" en leur centre. A l’intérieur de ce canal (canal rachidien), se trouve la moelle épinière. Elle se divise en différentes racines nerveuses, qui émergent à l’arrière de chaque vertèbre pour innerver une partie spécifique de notre corps.</a:t>
            </a:r>
          </a:p>
          <a:p>
            <a:pPr algn="l">
              <a:lnSpc>
                <a:spcPct val="150000"/>
              </a:lnSpc>
            </a:pPr>
            <a:r>
              <a:rPr lang="fr-FR" sz="2400" b="0" i="0" dirty="0">
                <a:solidFill>
                  <a:srgbClr val="21242C"/>
                </a:solidFill>
                <a:effectLst/>
                <a:latin typeface="Montserrat" panose="020B0604020202020204" pitchFamily="2" charset="0"/>
              </a:rPr>
              <a:t>Tout autour de notre colonne vertébrale, </a:t>
            </a:r>
            <a:r>
              <a:rPr lang="fr-FR" sz="2400" b="1" i="0" dirty="0">
                <a:solidFill>
                  <a:srgbClr val="21242C"/>
                </a:solidFill>
                <a:effectLst/>
                <a:latin typeface="Montserrat" panose="020B0604020202020204" pitchFamily="2" charset="0"/>
              </a:rPr>
              <a:t>des ligaments et des muscles</a:t>
            </a:r>
            <a:r>
              <a:rPr lang="fr-FR" sz="2400" b="0" i="0" dirty="0">
                <a:solidFill>
                  <a:srgbClr val="21242C"/>
                </a:solidFill>
                <a:effectLst/>
                <a:latin typeface="Montserrat" panose="020B0604020202020204" pitchFamily="2" charset="0"/>
              </a:rPr>
              <a:t> puissants viennent renforcer cette armature.</a:t>
            </a:r>
          </a:p>
        </p:txBody>
      </p:sp>
      <p:pic>
        <p:nvPicPr>
          <p:cNvPr id="4" name="Image 3">
            <a:extLst>
              <a:ext uri="{FF2B5EF4-FFF2-40B4-BE49-F238E27FC236}">
                <a16:creationId xmlns:a16="http://schemas.microsoft.com/office/drawing/2014/main" id="{EE848AFA-BE17-4D86-9C3C-EA412E4AC277}"/>
              </a:ext>
            </a:extLst>
          </p:cNvPr>
          <p:cNvPicPr>
            <a:picLocks noChangeAspect="1"/>
          </p:cNvPicPr>
          <p:nvPr/>
        </p:nvPicPr>
        <p:blipFill>
          <a:blip r:embed="rId6"/>
          <a:stretch>
            <a:fillRect/>
          </a:stretch>
        </p:blipFill>
        <p:spPr>
          <a:xfrm>
            <a:off x="1846556" y="2919059"/>
            <a:ext cx="2148397" cy="2932562"/>
          </a:xfrm>
          <a:prstGeom prst="rect">
            <a:avLst/>
          </a:prstGeom>
        </p:spPr>
      </p:pic>
    </p:spTree>
    <p:extLst>
      <p:ext uri="{BB962C8B-B14F-4D97-AF65-F5344CB8AC3E}">
        <p14:creationId xmlns:p14="http://schemas.microsoft.com/office/powerpoint/2010/main" val="3975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986272"/>
          </a:xfrm>
          <a:prstGeom prst="rect">
            <a:avLst/>
          </a:prstGeom>
        </p:spPr>
      </p:pic>
      <p:sp>
        <p:nvSpPr>
          <p:cNvPr id="13" name="Text Placeholder 33"/>
          <p:cNvSpPr txBox="1">
            <a:spLocks/>
          </p:cNvSpPr>
          <p:nvPr/>
        </p:nvSpPr>
        <p:spPr>
          <a:xfrm>
            <a:off x="614885" y="616145"/>
            <a:ext cx="6189327" cy="1798551"/>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6600" b="1" dirty="0">
                <a:solidFill>
                  <a:schemeClr val="bg1"/>
                </a:solidFill>
                <a:latin typeface="Arial" panose="020B0604020202020204" pitchFamily="34" charset="0"/>
                <a:cs typeface="Arial" panose="020B0604020202020204" pitchFamily="34" charset="0"/>
              </a:rPr>
              <a:t>Le mal au dos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1300" y="5320642"/>
            <a:ext cx="1797794" cy="1331259"/>
          </a:xfrm>
          <a:prstGeom prst="rect">
            <a:avLst/>
          </a:prstGeom>
        </p:spPr>
      </p:pic>
    </p:spTree>
    <p:extLst>
      <p:ext uri="{BB962C8B-B14F-4D97-AF65-F5344CB8AC3E}">
        <p14:creationId xmlns:p14="http://schemas.microsoft.com/office/powerpoint/2010/main" val="203916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9365"/>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6" name="ZoneTexte 5">
            <a:extLst>
              <a:ext uri="{FF2B5EF4-FFF2-40B4-BE49-F238E27FC236}">
                <a16:creationId xmlns:a16="http://schemas.microsoft.com/office/drawing/2014/main" id="{55ABBC7D-BE1F-4C2E-B958-6112B16DA7E8}"/>
              </a:ext>
            </a:extLst>
          </p:cNvPr>
          <p:cNvSpPr txBox="1"/>
          <p:nvPr/>
        </p:nvSpPr>
        <p:spPr>
          <a:xfrm>
            <a:off x="3881719" y="515566"/>
            <a:ext cx="7382910" cy="584775"/>
          </a:xfrm>
          <a:prstGeom prst="rect">
            <a:avLst/>
          </a:prstGeom>
          <a:noFill/>
        </p:spPr>
        <p:txBody>
          <a:bodyPr wrap="square" rtlCol="0">
            <a:spAutoFit/>
          </a:bodyPr>
          <a:lstStyle/>
          <a:p>
            <a:r>
              <a:rPr lang="fr-FR" sz="3200" dirty="0"/>
              <a:t>Les chiffres clés</a:t>
            </a:r>
          </a:p>
        </p:txBody>
      </p:sp>
      <p:sp>
        <p:nvSpPr>
          <p:cNvPr id="7" name="ZoneTexte 6">
            <a:extLst>
              <a:ext uri="{FF2B5EF4-FFF2-40B4-BE49-F238E27FC236}">
                <a16:creationId xmlns:a16="http://schemas.microsoft.com/office/drawing/2014/main" id="{1689CC20-408C-4D02-B8B4-85135BFA08E8}"/>
              </a:ext>
            </a:extLst>
          </p:cNvPr>
          <p:cNvSpPr txBox="1"/>
          <p:nvPr/>
        </p:nvSpPr>
        <p:spPr>
          <a:xfrm>
            <a:off x="3240350" y="2012518"/>
            <a:ext cx="8024279" cy="4031873"/>
          </a:xfrm>
          <a:prstGeom prst="rect">
            <a:avLst/>
          </a:prstGeom>
          <a:noFill/>
        </p:spPr>
        <p:txBody>
          <a:bodyPr wrap="square" rtlCol="0">
            <a:spAutoFit/>
          </a:bodyPr>
          <a:lstStyle/>
          <a:p>
            <a:r>
              <a:rPr lang="fr-FR" sz="3200" b="0" i="0" dirty="0">
                <a:solidFill>
                  <a:srgbClr val="21242C"/>
                </a:solidFill>
                <a:effectLst/>
                <a:latin typeface="Montserrat" panose="00000500000000000000" pitchFamily="2" charset="0"/>
              </a:rPr>
              <a:t>Près de 9 Français sur 10 ont souffert, souffrent ou souffrirons du dos à un moment ou à un autre de leur vie. </a:t>
            </a:r>
          </a:p>
          <a:p>
            <a:endParaRPr lang="fr-FR" sz="3200" b="0" i="0" dirty="0">
              <a:solidFill>
                <a:srgbClr val="21242C"/>
              </a:solidFill>
              <a:effectLst/>
              <a:latin typeface="Montserrat" panose="00000500000000000000" pitchFamily="2" charset="0"/>
            </a:endParaRPr>
          </a:p>
          <a:p>
            <a:r>
              <a:rPr lang="fr-FR" sz="3200" b="0" i="0" dirty="0">
                <a:solidFill>
                  <a:srgbClr val="21242C"/>
                </a:solidFill>
                <a:effectLst/>
                <a:latin typeface="Montserrat" panose="00000500000000000000" pitchFamily="2" charset="0"/>
              </a:rPr>
              <a:t>Le mal de dos est même appelé "mal du siècle", tant il est difficile d’y échapper, et malheureusement parfois de s’en débarrasser.</a:t>
            </a:r>
            <a:endParaRPr lang="fr-FR" sz="3200" dirty="0"/>
          </a:p>
        </p:txBody>
      </p:sp>
    </p:spTree>
    <p:extLst>
      <p:ext uri="{BB962C8B-B14F-4D97-AF65-F5344CB8AC3E}">
        <p14:creationId xmlns:p14="http://schemas.microsoft.com/office/powerpoint/2010/main" val="48842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42475"/>
            <a:ext cx="4061010" cy="4163335"/>
          </a:xfrm>
          <a:prstGeom prst="rect">
            <a:avLst/>
          </a:prstGeom>
        </p:spPr>
      </p:pic>
      <p:sp>
        <p:nvSpPr>
          <p:cNvPr id="15" name="Text Placeholder 32"/>
          <p:cNvSpPr txBox="1">
            <a:spLocks/>
          </p:cNvSpPr>
          <p:nvPr/>
        </p:nvSpPr>
        <p:spPr>
          <a:xfrm>
            <a:off x="3123126" y="1509365"/>
            <a:ext cx="8662473" cy="34228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fr-FR" sz="2100" dirty="0"/>
          </a:p>
        </p:txBody>
      </p:sp>
      <p:sp>
        <p:nvSpPr>
          <p:cNvPr id="6" name="ZoneTexte 5">
            <a:extLst>
              <a:ext uri="{FF2B5EF4-FFF2-40B4-BE49-F238E27FC236}">
                <a16:creationId xmlns:a16="http://schemas.microsoft.com/office/drawing/2014/main" id="{55ABBC7D-BE1F-4C2E-B958-6112B16DA7E8}"/>
              </a:ext>
            </a:extLst>
          </p:cNvPr>
          <p:cNvSpPr txBox="1"/>
          <p:nvPr/>
        </p:nvSpPr>
        <p:spPr>
          <a:xfrm>
            <a:off x="3881719" y="515566"/>
            <a:ext cx="7382910" cy="584775"/>
          </a:xfrm>
          <a:prstGeom prst="rect">
            <a:avLst/>
          </a:prstGeom>
          <a:noFill/>
        </p:spPr>
        <p:txBody>
          <a:bodyPr wrap="square" rtlCol="0">
            <a:spAutoFit/>
          </a:bodyPr>
          <a:lstStyle/>
          <a:p>
            <a:r>
              <a:rPr lang="fr-FR" sz="3200" dirty="0"/>
              <a:t>Les chiffres clés</a:t>
            </a:r>
          </a:p>
        </p:txBody>
      </p:sp>
      <p:sp>
        <p:nvSpPr>
          <p:cNvPr id="7" name="ZoneTexte 6">
            <a:extLst>
              <a:ext uri="{FF2B5EF4-FFF2-40B4-BE49-F238E27FC236}">
                <a16:creationId xmlns:a16="http://schemas.microsoft.com/office/drawing/2014/main" id="{1689CC20-408C-4D02-B8B4-85135BFA08E8}"/>
              </a:ext>
            </a:extLst>
          </p:cNvPr>
          <p:cNvSpPr txBox="1"/>
          <p:nvPr/>
        </p:nvSpPr>
        <p:spPr>
          <a:xfrm>
            <a:off x="3055530" y="1267314"/>
            <a:ext cx="8662472" cy="4832092"/>
          </a:xfrm>
          <a:prstGeom prst="rect">
            <a:avLst/>
          </a:prstGeom>
          <a:noFill/>
        </p:spPr>
        <p:txBody>
          <a:bodyPr wrap="square" rtlCol="0">
            <a:spAutoFit/>
          </a:bodyPr>
          <a:lstStyle/>
          <a:p>
            <a:r>
              <a:rPr lang="fr-FR" sz="2800" b="0" i="0" dirty="0">
                <a:effectLst/>
                <a:latin typeface="sans_serif_webfont"/>
              </a:rPr>
              <a:t>Les lombalgies représentent :</a:t>
            </a:r>
          </a:p>
          <a:p>
            <a:pPr marL="457200" indent="-457200">
              <a:buFont typeface="Wingdings" panose="05000000000000000000" pitchFamily="2" charset="2"/>
              <a:buChar char="v"/>
            </a:pPr>
            <a:r>
              <a:rPr lang="fr-FR" sz="2800" b="0" i="0" dirty="0">
                <a:effectLst/>
                <a:latin typeface="sans_serif_webfont"/>
              </a:rPr>
              <a:t>20 % des accidents du travail (AT) </a:t>
            </a:r>
          </a:p>
          <a:p>
            <a:pPr marL="457200" indent="-457200">
              <a:buFont typeface="Wingdings" panose="05000000000000000000" pitchFamily="2" charset="2"/>
              <a:buChar char="v"/>
            </a:pPr>
            <a:r>
              <a:rPr lang="fr-FR" sz="2800" b="0" i="0" dirty="0">
                <a:effectLst/>
                <a:latin typeface="sans_serif_webfont"/>
              </a:rPr>
              <a:t>7 % des maladies professionnelles (MP).</a:t>
            </a:r>
          </a:p>
          <a:p>
            <a:pPr marL="457200" indent="-457200" algn="l">
              <a:buFont typeface="Wingdings" panose="05000000000000000000" pitchFamily="2" charset="2"/>
              <a:buChar char="v"/>
            </a:pPr>
            <a:r>
              <a:rPr lang="fr-FR" sz="2800" dirty="0">
                <a:latin typeface="sans_serif_webfont"/>
              </a:rPr>
              <a:t>12,2 millions de jours perdus, soit 57 000 équivalents temps plein (ETP) </a:t>
            </a:r>
          </a:p>
          <a:p>
            <a:pPr marL="457200" indent="-457200" algn="l">
              <a:buFont typeface="Wingdings" panose="05000000000000000000" pitchFamily="2" charset="2"/>
              <a:buChar char="v"/>
            </a:pPr>
            <a:r>
              <a:rPr lang="fr-FR" sz="2800" dirty="0">
                <a:latin typeface="sans_serif_webfont"/>
              </a:rPr>
              <a:t>2 mois d’arrêt en moyenne pour un accident du travail lié à une lombalgie</a:t>
            </a:r>
          </a:p>
          <a:p>
            <a:pPr marL="457200" indent="-457200" algn="l">
              <a:buFont typeface="Wingdings" panose="05000000000000000000" pitchFamily="2" charset="2"/>
              <a:buChar char="v"/>
            </a:pPr>
            <a:r>
              <a:rPr lang="fr-FR" sz="2800" dirty="0">
                <a:latin typeface="sans_serif_webfont"/>
              </a:rPr>
              <a:t>1 lombalgie sur 5 entraîne un arrêt de travail</a:t>
            </a:r>
          </a:p>
          <a:p>
            <a:pPr marL="457200" indent="-457200" algn="l">
              <a:buFont typeface="Wingdings" panose="05000000000000000000" pitchFamily="2" charset="2"/>
              <a:buChar char="v"/>
            </a:pPr>
            <a:r>
              <a:rPr lang="fr-FR" sz="2800" dirty="0">
                <a:latin typeface="sans_serif_webfont"/>
              </a:rPr>
              <a:t>un milliard d’euros de coût direct pour les entreprises via leurs cotisations accidents du travail et maladies professionnelles.</a:t>
            </a:r>
          </a:p>
        </p:txBody>
      </p:sp>
    </p:spTree>
    <p:extLst>
      <p:ext uri="{BB962C8B-B14F-4D97-AF65-F5344CB8AC3E}">
        <p14:creationId xmlns:p14="http://schemas.microsoft.com/office/powerpoint/2010/main" val="2133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MASE">
      <a:dk1>
        <a:sysClr val="windowText" lastClr="000000"/>
      </a:dk1>
      <a:lt1>
        <a:sysClr val="window" lastClr="FFFFFF"/>
      </a:lt1>
      <a:dk2>
        <a:srgbClr val="44546A"/>
      </a:dk2>
      <a:lt2>
        <a:srgbClr val="FFFFFF"/>
      </a:lt2>
      <a:accent1>
        <a:srgbClr val="5B9BD5"/>
      </a:accent1>
      <a:accent2>
        <a:srgbClr val="ED7D31"/>
      </a:accent2>
      <a:accent3>
        <a:srgbClr val="A5A5A5"/>
      </a:accent3>
      <a:accent4>
        <a:srgbClr val="FFC000"/>
      </a:accent4>
      <a:accent5>
        <a:srgbClr val="4472C4"/>
      </a:accent5>
      <a:accent6>
        <a:srgbClr val="5381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onavirus suite" id="{8402C2F4-A92C-4CE5-B3C1-9CD0FABB39D7}" vid="{9B0CAB18-CB76-4208-A336-5E36FEAA14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Template>
  <TotalTime>39165</TotalTime>
  <Words>1452</Words>
  <Application>Microsoft Office PowerPoint</Application>
  <PresentationFormat>Grand écran</PresentationFormat>
  <Paragraphs>172</Paragraphs>
  <Slides>27</Slides>
  <Notes>25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27</vt:i4>
      </vt:variant>
    </vt:vector>
  </HeadingPairs>
  <TitlesOfParts>
    <vt:vector size="38" baseType="lpstr">
      <vt:lpstr>Arial</vt:lpstr>
      <vt:lpstr>Calibri</vt:lpstr>
      <vt:lpstr>Entypo</vt:lpstr>
      <vt:lpstr>Halcom</vt:lpstr>
      <vt:lpstr>Helvetica</vt:lpstr>
      <vt:lpstr>Lato</vt:lpstr>
      <vt:lpstr>Montserrat</vt:lpstr>
      <vt:lpstr>Neris Thin</vt:lpstr>
      <vt:lpstr>sans_serif_webfont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DECOSSE</dc:creator>
  <cp:lastModifiedBy>Luc DECOSSE</cp:lastModifiedBy>
  <cp:revision>9</cp:revision>
  <dcterms:created xsi:type="dcterms:W3CDTF">2020-12-11T10:40:46Z</dcterms:created>
  <dcterms:modified xsi:type="dcterms:W3CDTF">2023-03-01T14:28:29Z</dcterms:modified>
</cp:coreProperties>
</file>