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4" r:id="rId1"/>
  </p:sldMasterIdLst>
  <p:notesMasterIdLst>
    <p:notesMasterId r:id="rId47"/>
  </p:notesMasterIdLst>
  <p:handoutMasterIdLst>
    <p:handoutMasterId r:id="rId48"/>
  </p:handoutMasterIdLst>
  <p:sldIdLst>
    <p:sldId id="270" r:id="rId2"/>
    <p:sldId id="313" r:id="rId3"/>
    <p:sldId id="427" r:id="rId4"/>
    <p:sldId id="487" r:id="rId5"/>
    <p:sldId id="476" r:id="rId6"/>
    <p:sldId id="485" r:id="rId7"/>
    <p:sldId id="490" r:id="rId8"/>
    <p:sldId id="488" r:id="rId9"/>
    <p:sldId id="489" r:id="rId10"/>
    <p:sldId id="482" r:id="rId11"/>
    <p:sldId id="478" r:id="rId12"/>
    <p:sldId id="484" r:id="rId13"/>
    <p:sldId id="481" r:id="rId14"/>
    <p:sldId id="486" r:id="rId15"/>
    <p:sldId id="479" r:id="rId16"/>
    <p:sldId id="480" r:id="rId17"/>
    <p:sldId id="477" r:id="rId18"/>
    <p:sldId id="494" r:id="rId19"/>
    <p:sldId id="492" r:id="rId20"/>
    <p:sldId id="495" r:id="rId21"/>
    <p:sldId id="491" r:id="rId22"/>
    <p:sldId id="497" r:id="rId23"/>
    <p:sldId id="496" r:id="rId24"/>
    <p:sldId id="498" r:id="rId25"/>
    <p:sldId id="493" r:id="rId26"/>
    <p:sldId id="499" r:id="rId27"/>
    <p:sldId id="500" r:id="rId28"/>
    <p:sldId id="501" r:id="rId29"/>
    <p:sldId id="502" r:id="rId30"/>
    <p:sldId id="503" r:id="rId31"/>
    <p:sldId id="506" r:id="rId32"/>
    <p:sldId id="504" r:id="rId33"/>
    <p:sldId id="483" r:id="rId34"/>
    <p:sldId id="505" r:id="rId35"/>
    <p:sldId id="507" r:id="rId36"/>
    <p:sldId id="508" r:id="rId37"/>
    <p:sldId id="511" r:id="rId38"/>
    <p:sldId id="510" r:id="rId39"/>
    <p:sldId id="509" r:id="rId40"/>
    <p:sldId id="516" r:id="rId41"/>
    <p:sldId id="512" r:id="rId42"/>
    <p:sldId id="513" r:id="rId43"/>
    <p:sldId id="514" r:id="rId44"/>
    <p:sldId id="515" r:id="rId45"/>
    <p:sldId id="41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948"/>
    <a:srgbClr val="0572B7"/>
    <a:srgbClr val="FFFFFF"/>
    <a:srgbClr val="5DB510"/>
    <a:srgbClr val="54A20E"/>
    <a:srgbClr val="6CD012"/>
    <a:srgbClr val="F23B48"/>
    <a:srgbClr val="637C90"/>
    <a:srgbClr val="F12F3D"/>
    <a:srgbClr val="3242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364" y="36"/>
      </p:cViewPr>
      <p:guideLst/>
    </p:cSldViewPr>
  </p:slideViewPr>
  <p:notesTextViewPr>
    <p:cViewPr>
      <p:scale>
        <a:sx n="1" d="1"/>
        <a:sy n="1" d="1"/>
      </p:scale>
      <p:origin x="0" y="0"/>
    </p:cViewPr>
  </p:notesTextViewPr>
  <p:sorterViewPr>
    <p:cViewPr>
      <p:scale>
        <a:sx n="110" d="100"/>
        <a:sy n="110" d="100"/>
      </p:scale>
      <p:origin x="0" y="-5924"/>
    </p:cViewPr>
  </p:sorterViewPr>
  <p:notesViewPr>
    <p:cSldViewPr snapToGrid="0">
      <p:cViewPr varScale="1">
        <p:scale>
          <a:sx n="88" d="100"/>
          <a:sy n="88" d="100"/>
        </p:scale>
        <p:origin x="298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D1A594-041B-449E-89BC-5A6CB1F5A9AB}" type="datetimeFigureOut">
              <a:rPr lang="id-ID" smtClean="0"/>
              <a:t>22/11/2023</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DDDC53-01B7-4E0F-8BE2-02DC8C672187}" type="slidenum">
              <a:rPr lang="id-ID" smtClean="0"/>
              <a:t>‹N°›</a:t>
            </a:fld>
            <a:endParaRPr lang="id-ID"/>
          </a:p>
        </p:txBody>
      </p:sp>
    </p:spTree>
    <p:extLst>
      <p:ext uri="{BB962C8B-B14F-4D97-AF65-F5344CB8AC3E}">
        <p14:creationId xmlns:p14="http://schemas.microsoft.com/office/powerpoint/2010/main" val="4171936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CCC32-3486-46B1-A8B7-921064D8D59D}"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1495A-DD81-44F4-9F54-1F39867BF2D9}" type="slidenum">
              <a:rPr lang="en-US" smtClean="0"/>
              <a:t>‹N°›</a:t>
            </a:fld>
            <a:endParaRPr lang="en-US"/>
          </a:p>
        </p:txBody>
      </p:sp>
    </p:spTree>
    <p:extLst>
      <p:ext uri="{BB962C8B-B14F-4D97-AF65-F5344CB8AC3E}">
        <p14:creationId xmlns:p14="http://schemas.microsoft.com/office/powerpoint/2010/main" val="1023919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3</a:t>
            </a:fld>
            <a:endParaRPr lang="en-US"/>
          </a:p>
        </p:txBody>
      </p:sp>
    </p:spTree>
    <p:extLst>
      <p:ext uri="{BB962C8B-B14F-4D97-AF65-F5344CB8AC3E}">
        <p14:creationId xmlns:p14="http://schemas.microsoft.com/office/powerpoint/2010/main" val="2978103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12</a:t>
            </a:fld>
            <a:endParaRPr lang="en-US"/>
          </a:p>
        </p:txBody>
      </p:sp>
    </p:spTree>
    <p:extLst>
      <p:ext uri="{BB962C8B-B14F-4D97-AF65-F5344CB8AC3E}">
        <p14:creationId xmlns:p14="http://schemas.microsoft.com/office/powerpoint/2010/main" val="2678882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13</a:t>
            </a:fld>
            <a:endParaRPr lang="en-US"/>
          </a:p>
        </p:txBody>
      </p:sp>
    </p:spTree>
    <p:extLst>
      <p:ext uri="{BB962C8B-B14F-4D97-AF65-F5344CB8AC3E}">
        <p14:creationId xmlns:p14="http://schemas.microsoft.com/office/powerpoint/2010/main" val="305552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14</a:t>
            </a:fld>
            <a:endParaRPr lang="en-US"/>
          </a:p>
        </p:txBody>
      </p:sp>
    </p:spTree>
    <p:extLst>
      <p:ext uri="{BB962C8B-B14F-4D97-AF65-F5344CB8AC3E}">
        <p14:creationId xmlns:p14="http://schemas.microsoft.com/office/powerpoint/2010/main" val="1512217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15</a:t>
            </a:fld>
            <a:endParaRPr lang="en-US"/>
          </a:p>
        </p:txBody>
      </p:sp>
    </p:spTree>
    <p:extLst>
      <p:ext uri="{BB962C8B-B14F-4D97-AF65-F5344CB8AC3E}">
        <p14:creationId xmlns:p14="http://schemas.microsoft.com/office/powerpoint/2010/main" val="2940387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16</a:t>
            </a:fld>
            <a:endParaRPr lang="en-US"/>
          </a:p>
        </p:txBody>
      </p:sp>
    </p:spTree>
    <p:extLst>
      <p:ext uri="{BB962C8B-B14F-4D97-AF65-F5344CB8AC3E}">
        <p14:creationId xmlns:p14="http://schemas.microsoft.com/office/powerpoint/2010/main" val="389005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17</a:t>
            </a:fld>
            <a:endParaRPr lang="en-US"/>
          </a:p>
        </p:txBody>
      </p:sp>
    </p:spTree>
    <p:extLst>
      <p:ext uri="{BB962C8B-B14F-4D97-AF65-F5344CB8AC3E}">
        <p14:creationId xmlns:p14="http://schemas.microsoft.com/office/powerpoint/2010/main" val="3407707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18</a:t>
            </a:fld>
            <a:endParaRPr lang="en-US"/>
          </a:p>
        </p:txBody>
      </p:sp>
    </p:spTree>
    <p:extLst>
      <p:ext uri="{BB962C8B-B14F-4D97-AF65-F5344CB8AC3E}">
        <p14:creationId xmlns:p14="http://schemas.microsoft.com/office/powerpoint/2010/main" val="1892128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19</a:t>
            </a:fld>
            <a:endParaRPr lang="en-US"/>
          </a:p>
        </p:txBody>
      </p:sp>
    </p:spTree>
    <p:extLst>
      <p:ext uri="{BB962C8B-B14F-4D97-AF65-F5344CB8AC3E}">
        <p14:creationId xmlns:p14="http://schemas.microsoft.com/office/powerpoint/2010/main" val="1523313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20</a:t>
            </a:fld>
            <a:endParaRPr lang="en-US"/>
          </a:p>
        </p:txBody>
      </p:sp>
    </p:spTree>
    <p:extLst>
      <p:ext uri="{BB962C8B-B14F-4D97-AF65-F5344CB8AC3E}">
        <p14:creationId xmlns:p14="http://schemas.microsoft.com/office/powerpoint/2010/main" val="561850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21</a:t>
            </a:fld>
            <a:endParaRPr lang="en-US"/>
          </a:p>
        </p:txBody>
      </p:sp>
    </p:spTree>
    <p:extLst>
      <p:ext uri="{BB962C8B-B14F-4D97-AF65-F5344CB8AC3E}">
        <p14:creationId xmlns:p14="http://schemas.microsoft.com/office/powerpoint/2010/main" val="412143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4</a:t>
            </a:fld>
            <a:endParaRPr lang="en-US"/>
          </a:p>
        </p:txBody>
      </p:sp>
    </p:spTree>
    <p:extLst>
      <p:ext uri="{BB962C8B-B14F-4D97-AF65-F5344CB8AC3E}">
        <p14:creationId xmlns:p14="http://schemas.microsoft.com/office/powerpoint/2010/main" val="1196595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22</a:t>
            </a:fld>
            <a:endParaRPr lang="en-US"/>
          </a:p>
        </p:txBody>
      </p:sp>
    </p:spTree>
    <p:extLst>
      <p:ext uri="{BB962C8B-B14F-4D97-AF65-F5344CB8AC3E}">
        <p14:creationId xmlns:p14="http://schemas.microsoft.com/office/powerpoint/2010/main" val="2226260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23</a:t>
            </a:fld>
            <a:endParaRPr lang="en-US"/>
          </a:p>
        </p:txBody>
      </p:sp>
    </p:spTree>
    <p:extLst>
      <p:ext uri="{BB962C8B-B14F-4D97-AF65-F5344CB8AC3E}">
        <p14:creationId xmlns:p14="http://schemas.microsoft.com/office/powerpoint/2010/main" val="272739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24</a:t>
            </a:fld>
            <a:endParaRPr lang="en-US"/>
          </a:p>
        </p:txBody>
      </p:sp>
    </p:spTree>
    <p:extLst>
      <p:ext uri="{BB962C8B-B14F-4D97-AF65-F5344CB8AC3E}">
        <p14:creationId xmlns:p14="http://schemas.microsoft.com/office/powerpoint/2010/main" val="338328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25</a:t>
            </a:fld>
            <a:endParaRPr lang="en-US"/>
          </a:p>
        </p:txBody>
      </p:sp>
    </p:spTree>
    <p:extLst>
      <p:ext uri="{BB962C8B-B14F-4D97-AF65-F5344CB8AC3E}">
        <p14:creationId xmlns:p14="http://schemas.microsoft.com/office/powerpoint/2010/main" val="2260073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26</a:t>
            </a:fld>
            <a:endParaRPr lang="en-US"/>
          </a:p>
        </p:txBody>
      </p:sp>
    </p:spTree>
    <p:extLst>
      <p:ext uri="{BB962C8B-B14F-4D97-AF65-F5344CB8AC3E}">
        <p14:creationId xmlns:p14="http://schemas.microsoft.com/office/powerpoint/2010/main" val="3994613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27</a:t>
            </a:fld>
            <a:endParaRPr lang="en-US"/>
          </a:p>
        </p:txBody>
      </p:sp>
    </p:spTree>
    <p:extLst>
      <p:ext uri="{BB962C8B-B14F-4D97-AF65-F5344CB8AC3E}">
        <p14:creationId xmlns:p14="http://schemas.microsoft.com/office/powerpoint/2010/main" val="1055904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28</a:t>
            </a:fld>
            <a:endParaRPr lang="en-US"/>
          </a:p>
        </p:txBody>
      </p:sp>
    </p:spTree>
    <p:extLst>
      <p:ext uri="{BB962C8B-B14F-4D97-AF65-F5344CB8AC3E}">
        <p14:creationId xmlns:p14="http://schemas.microsoft.com/office/powerpoint/2010/main" val="3861041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29</a:t>
            </a:fld>
            <a:endParaRPr lang="en-US"/>
          </a:p>
        </p:txBody>
      </p:sp>
    </p:spTree>
    <p:extLst>
      <p:ext uri="{BB962C8B-B14F-4D97-AF65-F5344CB8AC3E}">
        <p14:creationId xmlns:p14="http://schemas.microsoft.com/office/powerpoint/2010/main" val="3486321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30</a:t>
            </a:fld>
            <a:endParaRPr lang="en-US"/>
          </a:p>
        </p:txBody>
      </p:sp>
    </p:spTree>
    <p:extLst>
      <p:ext uri="{BB962C8B-B14F-4D97-AF65-F5344CB8AC3E}">
        <p14:creationId xmlns:p14="http://schemas.microsoft.com/office/powerpoint/2010/main" val="502450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31</a:t>
            </a:fld>
            <a:endParaRPr lang="en-US"/>
          </a:p>
        </p:txBody>
      </p:sp>
    </p:spTree>
    <p:extLst>
      <p:ext uri="{BB962C8B-B14F-4D97-AF65-F5344CB8AC3E}">
        <p14:creationId xmlns:p14="http://schemas.microsoft.com/office/powerpoint/2010/main" val="115718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5</a:t>
            </a:fld>
            <a:endParaRPr lang="en-US"/>
          </a:p>
        </p:txBody>
      </p:sp>
    </p:spTree>
    <p:extLst>
      <p:ext uri="{BB962C8B-B14F-4D97-AF65-F5344CB8AC3E}">
        <p14:creationId xmlns:p14="http://schemas.microsoft.com/office/powerpoint/2010/main" val="1020627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32</a:t>
            </a:fld>
            <a:endParaRPr lang="en-US"/>
          </a:p>
        </p:txBody>
      </p:sp>
    </p:spTree>
    <p:extLst>
      <p:ext uri="{BB962C8B-B14F-4D97-AF65-F5344CB8AC3E}">
        <p14:creationId xmlns:p14="http://schemas.microsoft.com/office/powerpoint/2010/main" val="3022079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33</a:t>
            </a:fld>
            <a:endParaRPr lang="en-US"/>
          </a:p>
        </p:txBody>
      </p:sp>
    </p:spTree>
    <p:extLst>
      <p:ext uri="{BB962C8B-B14F-4D97-AF65-F5344CB8AC3E}">
        <p14:creationId xmlns:p14="http://schemas.microsoft.com/office/powerpoint/2010/main" val="3671246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34</a:t>
            </a:fld>
            <a:endParaRPr lang="en-US"/>
          </a:p>
        </p:txBody>
      </p:sp>
    </p:spTree>
    <p:extLst>
      <p:ext uri="{BB962C8B-B14F-4D97-AF65-F5344CB8AC3E}">
        <p14:creationId xmlns:p14="http://schemas.microsoft.com/office/powerpoint/2010/main" val="1145053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35</a:t>
            </a:fld>
            <a:endParaRPr lang="en-US"/>
          </a:p>
        </p:txBody>
      </p:sp>
    </p:spTree>
    <p:extLst>
      <p:ext uri="{BB962C8B-B14F-4D97-AF65-F5344CB8AC3E}">
        <p14:creationId xmlns:p14="http://schemas.microsoft.com/office/powerpoint/2010/main" val="3852407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36</a:t>
            </a:fld>
            <a:endParaRPr lang="en-US"/>
          </a:p>
        </p:txBody>
      </p:sp>
    </p:spTree>
    <p:extLst>
      <p:ext uri="{BB962C8B-B14F-4D97-AF65-F5344CB8AC3E}">
        <p14:creationId xmlns:p14="http://schemas.microsoft.com/office/powerpoint/2010/main" val="867776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37</a:t>
            </a:fld>
            <a:endParaRPr lang="en-US"/>
          </a:p>
        </p:txBody>
      </p:sp>
    </p:spTree>
    <p:extLst>
      <p:ext uri="{BB962C8B-B14F-4D97-AF65-F5344CB8AC3E}">
        <p14:creationId xmlns:p14="http://schemas.microsoft.com/office/powerpoint/2010/main" val="338316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38</a:t>
            </a:fld>
            <a:endParaRPr lang="en-US"/>
          </a:p>
        </p:txBody>
      </p:sp>
    </p:spTree>
    <p:extLst>
      <p:ext uri="{BB962C8B-B14F-4D97-AF65-F5344CB8AC3E}">
        <p14:creationId xmlns:p14="http://schemas.microsoft.com/office/powerpoint/2010/main" val="20143367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39</a:t>
            </a:fld>
            <a:endParaRPr lang="en-US"/>
          </a:p>
        </p:txBody>
      </p:sp>
    </p:spTree>
    <p:extLst>
      <p:ext uri="{BB962C8B-B14F-4D97-AF65-F5344CB8AC3E}">
        <p14:creationId xmlns:p14="http://schemas.microsoft.com/office/powerpoint/2010/main" val="3595722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40</a:t>
            </a:fld>
            <a:endParaRPr lang="en-US"/>
          </a:p>
        </p:txBody>
      </p:sp>
    </p:spTree>
    <p:extLst>
      <p:ext uri="{BB962C8B-B14F-4D97-AF65-F5344CB8AC3E}">
        <p14:creationId xmlns:p14="http://schemas.microsoft.com/office/powerpoint/2010/main" val="2809228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41</a:t>
            </a:fld>
            <a:endParaRPr lang="en-US"/>
          </a:p>
        </p:txBody>
      </p:sp>
    </p:spTree>
    <p:extLst>
      <p:ext uri="{BB962C8B-B14F-4D97-AF65-F5344CB8AC3E}">
        <p14:creationId xmlns:p14="http://schemas.microsoft.com/office/powerpoint/2010/main" val="2134432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6</a:t>
            </a:fld>
            <a:endParaRPr lang="en-US"/>
          </a:p>
        </p:txBody>
      </p:sp>
    </p:spTree>
    <p:extLst>
      <p:ext uri="{BB962C8B-B14F-4D97-AF65-F5344CB8AC3E}">
        <p14:creationId xmlns:p14="http://schemas.microsoft.com/office/powerpoint/2010/main" val="968236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42</a:t>
            </a:fld>
            <a:endParaRPr lang="en-US"/>
          </a:p>
        </p:txBody>
      </p:sp>
    </p:spTree>
    <p:extLst>
      <p:ext uri="{BB962C8B-B14F-4D97-AF65-F5344CB8AC3E}">
        <p14:creationId xmlns:p14="http://schemas.microsoft.com/office/powerpoint/2010/main" val="1752397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43</a:t>
            </a:fld>
            <a:endParaRPr lang="en-US"/>
          </a:p>
        </p:txBody>
      </p:sp>
    </p:spTree>
    <p:extLst>
      <p:ext uri="{BB962C8B-B14F-4D97-AF65-F5344CB8AC3E}">
        <p14:creationId xmlns:p14="http://schemas.microsoft.com/office/powerpoint/2010/main" val="1621004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44</a:t>
            </a:fld>
            <a:endParaRPr lang="en-US"/>
          </a:p>
        </p:txBody>
      </p:sp>
    </p:spTree>
    <p:extLst>
      <p:ext uri="{BB962C8B-B14F-4D97-AF65-F5344CB8AC3E}">
        <p14:creationId xmlns:p14="http://schemas.microsoft.com/office/powerpoint/2010/main" val="9474434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45</a:t>
            </a:fld>
            <a:endParaRPr lang="en-US"/>
          </a:p>
        </p:txBody>
      </p:sp>
    </p:spTree>
    <p:extLst>
      <p:ext uri="{BB962C8B-B14F-4D97-AF65-F5344CB8AC3E}">
        <p14:creationId xmlns:p14="http://schemas.microsoft.com/office/powerpoint/2010/main" val="2530854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7</a:t>
            </a:fld>
            <a:endParaRPr lang="en-US"/>
          </a:p>
        </p:txBody>
      </p:sp>
    </p:spTree>
    <p:extLst>
      <p:ext uri="{BB962C8B-B14F-4D97-AF65-F5344CB8AC3E}">
        <p14:creationId xmlns:p14="http://schemas.microsoft.com/office/powerpoint/2010/main" val="1017037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8</a:t>
            </a:fld>
            <a:endParaRPr lang="en-US"/>
          </a:p>
        </p:txBody>
      </p:sp>
    </p:spTree>
    <p:extLst>
      <p:ext uri="{BB962C8B-B14F-4D97-AF65-F5344CB8AC3E}">
        <p14:creationId xmlns:p14="http://schemas.microsoft.com/office/powerpoint/2010/main" val="1272665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9</a:t>
            </a:fld>
            <a:endParaRPr lang="en-US"/>
          </a:p>
        </p:txBody>
      </p:sp>
    </p:spTree>
    <p:extLst>
      <p:ext uri="{BB962C8B-B14F-4D97-AF65-F5344CB8AC3E}">
        <p14:creationId xmlns:p14="http://schemas.microsoft.com/office/powerpoint/2010/main" val="2504910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10</a:t>
            </a:fld>
            <a:endParaRPr lang="en-US"/>
          </a:p>
        </p:txBody>
      </p:sp>
    </p:spTree>
    <p:extLst>
      <p:ext uri="{BB962C8B-B14F-4D97-AF65-F5344CB8AC3E}">
        <p14:creationId xmlns:p14="http://schemas.microsoft.com/office/powerpoint/2010/main" val="3922959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11</a:t>
            </a:fld>
            <a:endParaRPr lang="en-US"/>
          </a:p>
        </p:txBody>
      </p:sp>
    </p:spTree>
    <p:extLst>
      <p:ext uri="{BB962C8B-B14F-4D97-AF65-F5344CB8AC3E}">
        <p14:creationId xmlns:p14="http://schemas.microsoft.com/office/powerpoint/2010/main" val="1266994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2C88-6C8F-484D-AF69-578F576B1F44}" type="slidenum">
              <a:rPr lang="en-US" smtClean="0"/>
              <a:pPr/>
              <a:t>‹N°›</a:t>
            </a:fld>
            <a:endParaRPr lang="en-US"/>
          </a:p>
        </p:txBody>
      </p:sp>
    </p:spTree>
    <p:extLst>
      <p:ext uri="{BB962C8B-B14F-4D97-AF65-F5344CB8AC3E}">
        <p14:creationId xmlns:p14="http://schemas.microsoft.com/office/powerpoint/2010/main" val="113655064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2C88-6C8F-484D-AF69-578F576B1F44}" type="slidenum">
              <a:rPr lang="en-US" smtClean="0"/>
              <a:pPr/>
              <a:t>‹N°›</a:t>
            </a:fld>
            <a:endParaRPr lang="en-US"/>
          </a:p>
        </p:txBody>
      </p:sp>
    </p:spTree>
    <p:extLst>
      <p:ext uri="{BB962C8B-B14F-4D97-AF65-F5344CB8AC3E}">
        <p14:creationId xmlns:p14="http://schemas.microsoft.com/office/powerpoint/2010/main" val="318017933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2C88-6C8F-484D-AF69-578F576B1F44}" type="slidenum">
              <a:rPr lang="en-US" smtClean="0"/>
              <a:pPr/>
              <a:t>‹N°›</a:t>
            </a:fld>
            <a:endParaRPr lang="en-US"/>
          </a:p>
        </p:txBody>
      </p:sp>
    </p:spTree>
    <p:extLst>
      <p:ext uri="{BB962C8B-B14F-4D97-AF65-F5344CB8AC3E}">
        <p14:creationId xmlns:p14="http://schemas.microsoft.com/office/powerpoint/2010/main" val="13138266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902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0" y="0"/>
            <a:ext cx="12192000" cy="6858000"/>
          </a:xfrm>
        </p:spPr>
        <p:txBody>
          <a:bodyPr/>
          <a:lstStyle>
            <a:lvl1pPr marL="0" indent="0" algn="ctr">
              <a:buNone/>
              <a:defRPr/>
            </a:lvl1pPr>
          </a:lstStyle>
          <a:p>
            <a:r>
              <a:rPr lang="fr-FR"/>
              <a:t>Cliquez sur l'icône pour ajouter une image</a:t>
            </a:r>
            <a:endParaRPr lang="id-ID"/>
          </a:p>
        </p:txBody>
      </p:sp>
    </p:spTree>
    <p:extLst>
      <p:ext uri="{BB962C8B-B14F-4D97-AF65-F5344CB8AC3E}">
        <p14:creationId xmlns:p14="http://schemas.microsoft.com/office/powerpoint/2010/main" val="1919748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2_Title Slide">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0"/>
            <a:ext cx="12192000" cy="4816549"/>
          </a:xfrm>
        </p:spPr>
        <p:txBody>
          <a:bodyPr anchor="t"/>
          <a:lstStyle>
            <a:lvl1pPr marL="0" indent="0" algn="ctr">
              <a:buNone/>
              <a:defRPr/>
            </a:lvl1pPr>
          </a:lstStyle>
          <a:p>
            <a:r>
              <a:rPr lang="fr-FR"/>
              <a:t>Cliquez sur l'icône pour ajouter une image</a:t>
            </a:r>
            <a:endParaRPr lang="id-ID"/>
          </a:p>
        </p:txBody>
      </p:sp>
      <p:sp>
        <p:nvSpPr>
          <p:cNvPr id="21"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solidFill>
                <a:latin typeface="Lato" panose="020F0502020204030203" pitchFamily="34" charset="0"/>
              </a:defRPr>
            </a:lvl1pPr>
          </a:lstStyle>
          <a:p>
            <a:fld id="{FCEE2C88-6C8F-484D-AF69-578F576B1F44}" type="slidenum">
              <a:rPr lang="en-US" smtClean="0"/>
              <a:pPr/>
              <a:t>‹N°›</a:t>
            </a:fld>
            <a:endParaRPr lang="en-US" dirty="0"/>
          </a:p>
        </p:txBody>
      </p:sp>
    </p:spTree>
    <p:extLst>
      <p:ext uri="{BB962C8B-B14F-4D97-AF65-F5344CB8AC3E}">
        <p14:creationId xmlns:p14="http://schemas.microsoft.com/office/powerpoint/2010/main" val="791072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r>
              <a:rPr lang="fr-FR"/>
              <a:t>Cliquez pour modifier les styles du texte du masque</a:t>
            </a:r>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‹N°›</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r>
              <a:rPr lang="fr-FR"/>
              <a:t>Cliquez pour modifier les styles du texte du masque</a:t>
            </a:r>
          </a:p>
        </p:txBody>
      </p:sp>
      <p:sp>
        <p:nvSpPr>
          <p:cNvPr id="13" name="Rounded Rectangle 12"/>
          <p:cNvSpPr/>
          <p:nvPr userDrawn="1"/>
        </p:nvSpPr>
        <p:spPr>
          <a:xfrm>
            <a:off x="-410316" y="372774"/>
            <a:ext cx="654392" cy="298739"/>
          </a:xfrm>
          <a:prstGeom prst="roundRect">
            <a:avLst>
              <a:gd name="adj" fmla="val 50000"/>
            </a:avLst>
          </a:prstGeom>
          <a:solidFill>
            <a:srgbClr val="5DB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Picture Placeholder 2"/>
          <p:cNvSpPr>
            <a:spLocks noGrp="1"/>
          </p:cNvSpPr>
          <p:nvPr>
            <p:ph type="pic" sz="quarter" idx="20"/>
          </p:nvPr>
        </p:nvSpPr>
        <p:spPr>
          <a:xfrm>
            <a:off x="6233915" y="2519640"/>
            <a:ext cx="1007862" cy="1007862"/>
          </a:xfrm>
          <a:prstGeom prst="ellipse">
            <a:avLst/>
          </a:prstGeom>
          <a:ln w="38100">
            <a:solidFill>
              <a:schemeClr val="bg1"/>
            </a:solidFill>
          </a:ln>
        </p:spPr>
        <p:txBody>
          <a:bodyPr anchor="t">
            <a:normAutofit/>
          </a:bodyPr>
          <a:lstStyle>
            <a:lvl1pPr marL="0" indent="0" algn="ctr">
              <a:buNone/>
              <a:defRPr sz="1400"/>
            </a:lvl1pPr>
          </a:lstStyle>
          <a:p>
            <a:r>
              <a:rPr lang="fr-FR"/>
              <a:t>Cliquez sur l'icône pour ajouter une image</a:t>
            </a:r>
            <a:endParaRPr lang="id-ID" dirty="0"/>
          </a:p>
        </p:txBody>
      </p:sp>
      <p:sp>
        <p:nvSpPr>
          <p:cNvPr id="14" name="Picture Placeholder 2"/>
          <p:cNvSpPr>
            <a:spLocks noGrp="1"/>
          </p:cNvSpPr>
          <p:nvPr>
            <p:ph type="pic" sz="quarter" idx="21"/>
          </p:nvPr>
        </p:nvSpPr>
        <p:spPr>
          <a:xfrm>
            <a:off x="7075709" y="4261103"/>
            <a:ext cx="1211442" cy="1211442"/>
          </a:xfrm>
          <a:prstGeom prst="ellipse">
            <a:avLst/>
          </a:prstGeom>
          <a:ln w="38100">
            <a:solidFill>
              <a:schemeClr val="bg1"/>
            </a:solidFill>
          </a:ln>
        </p:spPr>
        <p:txBody>
          <a:bodyPr anchor="t">
            <a:normAutofit/>
          </a:bodyPr>
          <a:lstStyle>
            <a:lvl1pPr marL="0" indent="0" algn="ctr">
              <a:buNone/>
              <a:defRPr sz="1400"/>
            </a:lvl1pPr>
          </a:lstStyle>
          <a:p>
            <a:r>
              <a:rPr lang="fr-FR"/>
              <a:t>Cliquez sur l'icône pour ajouter une image</a:t>
            </a:r>
            <a:endParaRPr lang="id-ID" dirty="0"/>
          </a:p>
        </p:txBody>
      </p:sp>
      <p:sp>
        <p:nvSpPr>
          <p:cNvPr id="20" name="Picture Placeholder 2"/>
          <p:cNvSpPr>
            <a:spLocks noGrp="1"/>
          </p:cNvSpPr>
          <p:nvPr>
            <p:ph type="pic" sz="quarter" idx="22"/>
          </p:nvPr>
        </p:nvSpPr>
        <p:spPr>
          <a:xfrm>
            <a:off x="9603685" y="2733443"/>
            <a:ext cx="1060705" cy="1060705"/>
          </a:xfrm>
          <a:prstGeom prst="ellipse">
            <a:avLst/>
          </a:prstGeom>
          <a:ln w="38100">
            <a:solidFill>
              <a:schemeClr val="bg1"/>
            </a:solidFill>
          </a:ln>
        </p:spPr>
        <p:txBody>
          <a:bodyPr anchor="t">
            <a:normAutofit/>
          </a:bodyPr>
          <a:lstStyle>
            <a:lvl1pPr marL="0" indent="0" algn="ctr">
              <a:buNone/>
              <a:defRPr sz="1400"/>
            </a:lvl1pPr>
          </a:lstStyle>
          <a:p>
            <a:r>
              <a:rPr lang="fr-FR"/>
              <a:t>Cliquez sur l'icône pour ajouter une image</a:t>
            </a:r>
            <a:endParaRPr lang="id-ID"/>
          </a:p>
        </p:txBody>
      </p:sp>
      <p:sp>
        <p:nvSpPr>
          <p:cNvPr id="21" name="Picture Placeholder 2"/>
          <p:cNvSpPr>
            <a:spLocks noGrp="1"/>
          </p:cNvSpPr>
          <p:nvPr>
            <p:ph type="pic" sz="quarter" idx="23"/>
          </p:nvPr>
        </p:nvSpPr>
        <p:spPr>
          <a:xfrm>
            <a:off x="9164561" y="3933434"/>
            <a:ext cx="752726" cy="752726"/>
          </a:xfrm>
          <a:prstGeom prst="ellipse">
            <a:avLst/>
          </a:prstGeom>
          <a:ln w="38100">
            <a:solidFill>
              <a:schemeClr val="bg1"/>
            </a:solidFill>
          </a:ln>
        </p:spPr>
        <p:txBody>
          <a:bodyPr anchor="t">
            <a:normAutofit/>
          </a:bodyPr>
          <a:lstStyle>
            <a:lvl1pPr marL="0" indent="0" algn="ctr">
              <a:buNone/>
              <a:defRPr sz="1400"/>
            </a:lvl1pPr>
          </a:lstStyle>
          <a:p>
            <a:r>
              <a:rPr lang="fr-FR"/>
              <a:t>Cliquez sur l'icône pour ajouter une image</a:t>
            </a:r>
            <a:endParaRPr lang="id-ID"/>
          </a:p>
        </p:txBody>
      </p:sp>
    </p:spTree>
    <p:extLst>
      <p:ext uri="{BB962C8B-B14F-4D97-AF65-F5344CB8AC3E}">
        <p14:creationId xmlns:p14="http://schemas.microsoft.com/office/powerpoint/2010/main" val="396159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r>
              <a:rPr lang="fr-FR"/>
              <a:t>Cliquez pour modifier les styles du texte du masque</a:t>
            </a:r>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‹N°›</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r>
              <a:rPr lang="fr-FR"/>
              <a:t>Cliquez pour modifier les styles du texte du masque</a:t>
            </a:r>
          </a:p>
        </p:txBody>
      </p:sp>
      <p:sp>
        <p:nvSpPr>
          <p:cNvPr id="8" name="Rounded Rectangle 7"/>
          <p:cNvSpPr/>
          <p:nvPr userDrawn="1"/>
        </p:nvSpPr>
        <p:spPr>
          <a:xfrm>
            <a:off x="-410316" y="372774"/>
            <a:ext cx="654392" cy="298739"/>
          </a:xfrm>
          <a:prstGeom prst="roundRect">
            <a:avLst>
              <a:gd name="adj" fmla="val 50000"/>
            </a:avLst>
          </a:prstGeom>
          <a:solidFill>
            <a:srgbClr val="5DB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Picture Placeholder 2"/>
          <p:cNvSpPr>
            <a:spLocks noGrp="1"/>
          </p:cNvSpPr>
          <p:nvPr>
            <p:ph type="pic" sz="quarter" idx="23"/>
          </p:nvPr>
        </p:nvSpPr>
        <p:spPr>
          <a:xfrm>
            <a:off x="1931247" y="2293246"/>
            <a:ext cx="1886180" cy="3329511"/>
          </a:xfrm>
        </p:spPr>
        <p:txBody>
          <a:bodyPr anchor="t"/>
          <a:lstStyle>
            <a:lvl1pPr marL="0" indent="0" algn="ctr">
              <a:buNone/>
              <a:defRPr/>
            </a:lvl1pPr>
          </a:lstStyle>
          <a:p>
            <a:r>
              <a:rPr lang="fr-FR"/>
              <a:t>Cliquez sur l'icône pour ajouter une image</a:t>
            </a:r>
            <a:endParaRPr lang="id-ID"/>
          </a:p>
        </p:txBody>
      </p:sp>
    </p:spTree>
    <p:extLst>
      <p:ext uri="{BB962C8B-B14F-4D97-AF65-F5344CB8AC3E}">
        <p14:creationId xmlns:p14="http://schemas.microsoft.com/office/powerpoint/2010/main" val="2935773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845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4" name="Picture Placeholder 2"/>
          <p:cNvSpPr>
            <a:spLocks noGrp="1"/>
          </p:cNvSpPr>
          <p:nvPr>
            <p:ph type="pic" sz="quarter" idx="15"/>
          </p:nvPr>
        </p:nvSpPr>
        <p:spPr>
          <a:xfrm>
            <a:off x="0" y="0"/>
            <a:ext cx="6096000" cy="6858000"/>
          </a:xfrm>
        </p:spPr>
        <p:txBody>
          <a:bodyPr/>
          <a:lstStyle/>
          <a:p>
            <a:r>
              <a:rPr lang="fr-FR"/>
              <a:t>Cliquez sur l'icône pour ajouter une image</a:t>
            </a:r>
            <a:endParaRPr lang="id-ID"/>
          </a:p>
        </p:txBody>
      </p:sp>
      <p:sp>
        <p:nvSpPr>
          <p:cNvPr id="5" name="Picture Placeholder 2"/>
          <p:cNvSpPr>
            <a:spLocks noGrp="1"/>
          </p:cNvSpPr>
          <p:nvPr>
            <p:ph type="pic" sz="quarter" idx="16"/>
          </p:nvPr>
        </p:nvSpPr>
        <p:spPr>
          <a:xfrm>
            <a:off x="6096000" y="0"/>
            <a:ext cx="6096000" cy="6858000"/>
          </a:xfrm>
        </p:spPr>
        <p:txBody>
          <a:bodyPr/>
          <a:lstStyle/>
          <a:p>
            <a:r>
              <a:rPr lang="fr-FR"/>
              <a:t>Cliquez sur l'icône pour ajouter une image</a:t>
            </a:r>
            <a:endParaRPr lang="id-ID"/>
          </a:p>
        </p:txBody>
      </p:sp>
    </p:spTree>
    <p:extLst>
      <p:ext uri="{BB962C8B-B14F-4D97-AF65-F5344CB8AC3E}">
        <p14:creationId xmlns:p14="http://schemas.microsoft.com/office/powerpoint/2010/main" val="3216594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bg1"/>
                </a:solidFill>
                <a:latin typeface="Lato" panose="020F0502020204030203" pitchFamily="34" charset="0"/>
              </a:defRPr>
            </a:lvl1pPr>
          </a:lstStyle>
          <a:p>
            <a:pPr lvl="0"/>
            <a:r>
              <a:rPr lang="fr-FR"/>
              <a:t>Cliquez pour modifier les styles du texte du masque</a:t>
            </a:r>
          </a:p>
        </p:txBody>
      </p:sp>
      <p:sp>
        <p:nvSpPr>
          <p:cNvPr id="6"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rgbClr val="F23B48"/>
                </a:solidFill>
                <a:latin typeface="Lato" panose="020F0502020204030203" pitchFamily="34" charset="0"/>
              </a:defRPr>
            </a:lvl1pPr>
          </a:lstStyle>
          <a:p>
            <a:fld id="{FCEE2C88-6C8F-484D-AF69-578F576B1F44}" type="slidenum">
              <a:rPr lang="en-US" smtClean="0"/>
              <a:pPr/>
              <a:t>‹N°›</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solidFill>
                <a:latin typeface="+mn-lt"/>
              </a:defRPr>
            </a:lvl1pPr>
          </a:lstStyle>
          <a:p>
            <a:pPr lvl="0"/>
            <a:r>
              <a:rPr lang="fr-FR"/>
              <a:t>Cliquez pour modifier les styles du texte du masque</a:t>
            </a:r>
          </a:p>
        </p:txBody>
      </p:sp>
    </p:spTree>
    <p:extLst>
      <p:ext uri="{BB962C8B-B14F-4D97-AF65-F5344CB8AC3E}">
        <p14:creationId xmlns:p14="http://schemas.microsoft.com/office/powerpoint/2010/main" val="359914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2C88-6C8F-484D-AF69-578F576B1F44}" type="slidenum">
              <a:rPr lang="en-US" smtClean="0"/>
              <a:pPr/>
              <a:t>‹N°›</a:t>
            </a:fld>
            <a:endParaRPr lang="en-US"/>
          </a:p>
        </p:txBody>
      </p:sp>
    </p:spTree>
    <p:extLst>
      <p:ext uri="{BB962C8B-B14F-4D97-AF65-F5344CB8AC3E}">
        <p14:creationId xmlns:p14="http://schemas.microsoft.com/office/powerpoint/2010/main" val="191497564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1749415" y="1691309"/>
            <a:ext cx="4320000" cy="4319999"/>
          </a:xfrm>
        </p:spPr>
        <p:txBody>
          <a:bodyPr anchor="ctr"/>
          <a:lstStyle>
            <a:lvl1pPr marL="0" indent="0" algn="ctr">
              <a:buNone/>
              <a:defRPr/>
            </a:lvl1pPr>
          </a:lstStyle>
          <a:p>
            <a:r>
              <a:rPr lang="fr-FR"/>
              <a:t>Cliquez sur l'icône pour ajouter une image</a:t>
            </a:r>
            <a:endParaRPr lang="id-ID" dirty="0"/>
          </a:p>
        </p:txBody>
      </p:sp>
      <p:sp>
        <p:nvSpPr>
          <p:cNvPr id="8"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r>
              <a:rPr lang="fr-FR"/>
              <a:t>Cliquez pour modifier les styles du texte du masque</a:t>
            </a:r>
          </a:p>
        </p:txBody>
      </p:sp>
      <p:sp>
        <p:nvSpPr>
          <p:cNvPr id="15" name="Rounded Rectangle 14"/>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6"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‹N°›</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r>
              <a:rPr lang="fr-FR"/>
              <a:t>Cliquez pour modifier les styles du texte du masque</a:t>
            </a:r>
          </a:p>
        </p:txBody>
      </p:sp>
      <p:sp>
        <p:nvSpPr>
          <p:cNvPr id="9" name="Rounded Rectangle 8"/>
          <p:cNvSpPr/>
          <p:nvPr userDrawn="1"/>
        </p:nvSpPr>
        <p:spPr>
          <a:xfrm>
            <a:off x="-410316" y="372774"/>
            <a:ext cx="654392" cy="298739"/>
          </a:xfrm>
          <a:prstGeom prst="roundRect">
            <a:avLst>
              <a:gd name="adj" fmla="val 50000"/>
            </a:avLst>
          </a:prstGeom>
          <a:solidFill>
            <a:srgbClr val="5DB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23300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2C88-6C8F-484D-AF69-578F576B1F44}" type="slidenum">
              <a:rPr lang="en-US" smtClean="0"/>
              <a:pPr/>
              <a:t>‹N°›</a:t>
            </a:fld>
            <a:endParaRPr lang="en-US"/>
          </a:p>
        </p:txBody>
      </p:sp>
    </p:spTree>
    <p:extLst>
      <p:ext uri="{BB962C8B-B14F-4D97-AF65-F5344CB8AC3E}">
        <p14:creationId xmlns:p14="http://schemas.microsoft.com/office/powerpoint/2010/main" val="17085239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E2C88-6C8F-484D-AF69-578F576B1F44}" type="slidenum">
              <a:rPr lang="en-US" smtClean="0"/>
              <a:pPr/>
              <a:t>‹N°›</a:t>
            </a:fld>
            <a:endParaRPr lang="en-US"/>
          </a:p>
        </p:txBody>
      </p:sp>
    </p:spTree>
    <p:extLst>
      <p:ext uri="{BB962C8B-B14F-4D97-AF65-F5344CB8AC3E}">
        <p14:creationId xmlns:p14="http://schemas.microsoft.com/office/powerpoint/2010/main" val="107192976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EE2C88-6C8F-484D-AF69-578F576B1F44}" type="slidenum">
              <a:rPr lang="en-US" smtClean="0"/>
              <a:pPr/>
              <a:t>‹N°›</a:t>
            </a:fld>
            <a:endParaRPr lang="en-US"/>
          </a:p>
        </p:txBody>
      </p:sp>
    </p:spTree>
    <p:extLst>
      <p:ext uri="{BB962C8B-B14F-4D97-AF65-F5344CB8AC3E}">
        <p14:creationId xmlns:p14="http://schemas.microsoft.com/office/powerpoint/2010/main" val="64490002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EE2C88-6C8F-484D-AF69-578F576B1F44}" type="slidenum">
              <a:rPr lang="en-US" smtClean="0"/>
              <a:pPr/>
              <a:t>‹N°›</a:t>
            </a:fld>
            <a:endParaRPr lang="en-US"/>
          </a:p>
        </p:txBody>
      </p:sp>
    </p:spTree>
    <p:extLst>
      <p:ext uri="{BB962C8B-B14F-4D97-AF65-F5344CB8AC3E}">
        <p14:creationId xmlns:p14="http://schemas.microsoft.com/office/powerpoint/2010/main" val="339008091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EE2C88-6C8F-484D-AF69-578F576B1F44}" type="slidenum">
              <a:rPr lang="en-US" smtClean="0"/>
              <a:pPr/>
              <a:t>‹N°›</a:t>
            </a:fld>
            <a:endParaRPr lang="en-US"/>
          </a:p>
        </p:txBody>
      </p:sp>
    </p:spTree>
    <p:extLst>
      <p:ext uri="{BB962C8B-B14F-4D97-AF65-F5344CB8AC3E}">
        <p14:creationId xmlns:p14="http://schemas.microsoft.com/office/powerpoint/2010/main" val="256930722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E2C88-6C8F-484D-AF69-578F576B1F44}" type="slidenum">
              <a:rPr lang="en-US" smtClean="0"/>
              <a:pPr/>
              <a:t>‹N°›</a:t>
            </a:fld>
            <a:endParaRPr lang="en-US"/>
          </a:p>
        </p:txBody>
      </p:sp>
    </p:spTree>
    <p:extLst>
      <p:ext uri="{BB962C8B-B14F-4D97-AF65-F5344CB8AC3E}">
        <p14:creationId xmlns:p14="http://schemas.microsoft.com/office/powerpoint/2010/main" val="311666319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E2C88-6C8F-484D-AF69-578F576B1F44}" type="slidenum">
              <a:rPr lang="en-US" smtClean="0"/>
              <a:pPr/>
              <a:t>‹N°›</a:t>
            </a:fld>
            <a:endParaRPr lang="en-US"/>
          </a:p>
        </p:txBody>
      </p:sp>
    </p:spTree>
    <p:extLst>
      <p:ext uri="{BB962C8B-B14F-4D97-AF65-F5344CB8AC3E}">
        <p14:creationId xmlns:p14="http://schemas.microsoft.com/office/powerpoint/2010/main" val="102186319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E2C88-6C8F-484D-AF69-578F576B1F44}" type="slidenum">
              <a:rPr lang="en-US" smtClean="0"/>
              <a:pPr/>
              <a:t>‹N°›</a:t>
            </a:fld>
            <a:endParaRPr lang="en-US"/>
          </a:p>
        </p:txBody>
      </p:sp>
    </p:spTree>
    <p:extLst>
      <p:ext uri="{BB962C8B-B14F-4D97-AF65-F5344CB8AC3E}">
        <p14:creationId xmlns:p14="http://schemas.microsoft.com/office/powerpoint/2010/main" val="1976862411"/>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 id="2147484325" r:id="rId14"/>
    <p:sldLayoutId id="2147483691" r:id="rId15"/>
    <p:sldLayoutId id="2147483703" r:id="rId16"/>
    <p:sldLayoutId id="2147483656" r:id="rId17"/>
    <p:sldLayoutId id="2147483661" r:id="rId18"/>
    <p:sldLayoutId id="2147483653" r:id="rId19"/>
    <p:sldLayoutId id="2147483652"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8.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8.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8.jp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8" Type="http://schemas.openxmlformats.org/officeDocument/2006/relationships/hyperlink" Target="https://www.ameli.fr/bouches-du-rhone/assure/sante/themes/cancer-vessie/definition-facteurs-favorisants" TargetMode="External"/><Relationship Id="rId3" Type="http://schemas.openxmlformats.org/officeDocument/2006/relationships/image" Target="../media/image4.jpg"/><Relationship Id="rId7" Type="http://schemas.openxmlformats.org/officeDocument/2006/relationships/hyperlink" Target="https://www.ameli.fr/bouches-du-rhone/assure/sante/themes/cancer-des-voies-aerodigestives-superieures/definition-facteurs-favorisants"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s://www.ameli.fr/bouches-du-rhone/assure/sante/themes/cancer-des-voies-aerodigestives-superieures/symptomes-diagnostic" TargetMode="External"/><Relationship Id="rId5" Type="http://schemas.openxmlformats.org/officeDocument/2006/relationships/image" Target="../media/image8.jp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https://www.ameli.fr/bouches-du-rhone/assure/sante/themes/hypertension-arterielle-hta/definition-facteurs-favorisants" TargetMode="External"/><Relationship Id="rId5" Type="http://schemas.openxmlformats.org/officeDocument/2006/relationships/image" Target="../media/image8.jp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8" Type="http://schemas.openxmlformats.org/officeDocument/2006/relationships/hyperlink" Target="https://www.ameli.fr/bouches-du-rhone/assure/sante/themes/asthme-enfant-plus-3-ans/comprendre" TargetMode="External"/><Relationship Id="rId3" Type="http://schemas.openxmlformats.org/officeDocument/2006/relationships/image" Target="../media/image4.jpg"/><Relationship Id="rId7" Type="http://schemas.openxmlformats.org/officeDocument/2006/relationships/hyperlink" Target="https://www.ameli.fr/bouches-du-rhone/assure/sante/themes/cancer-poumon/comprendre-cancer-poumon"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https://www.ameli.fr/bouches-du-rhone/assure/sante/themes/bpco-bronchite-chronique/comprendre-bpco" TargetMode="External"/><Relationship Id="rId5" Type="http://schemas.openxmlformats.org/officeDocument/2006/relationships/image" Target="../media/image8.jpg"/><Relationship Id="rId4" Type="http://schemas.openxmlformats.org/officeDocument/2006/relationships/image" Target="../media/image3.jpg"/><Relationship Id="rId9" Type="http://schemas.openxmlformats.org/officeDocument/2006/relationships/hyperlink" Target="https://www.ameli.fr/bouches-du-rhone/assure/sante/themes/asthme-nourrisson/definition-facteurs-favorisants-aggravants"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ameli.fr/bouches-du-rhone/assure/sante/themes/polyarthrite-rhumatoide/comprendre-polyarthrite-rhumatoide" TargetMode="External"/><Relationship Id="rId13" Type="http://schemas.openxmlformats.org/officeDocument/2006/relationships/hyperlink" Target="https://www.ameli.fr/bouches-du-rhone/assure/sante/themes/secheresse-oculaire/definition-symptomes-causes" TargetMode="External"/><Relationship Id="rId3" Type="http://schemas.openxmlformats.org/officeDocument/2006/relationships/image" Target="../media/image4.jpg"/><Relationship Id="rId7" Type="http://schemas.openxmlformats.org/officeDocument/2006/relationships/hyperlink" Target="https://www.ameli.fr/bouches-du-rhone/assure/sante/themes/maladie-crohn/definition-facteurs-favorisants" TargetMode="External"/><Relationship Id="rId12" Type="http://schemas.openxmlformats.org/officeDocument/2006/relationships/hyperlink" Target="https://www.ameli.fr/bouches-du-rhone/assure/sante/themes/dmla/comprendre-dmla"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https://www.ameli.fr/bouches-du-rhone/assure/sante/themes/diabete-comprendre/causes-facteurs-favorisants" TargetMode="External"/><Relationship Id="rId11" Type="http://schemas.openxmlformats.org/officeDocument/2006/relationships/hyperlink" Target="https://www.ameli.fr/bouches-du-rhone/assure/sante/themes/cataracte/comprendre-cataracte" TargetMode="External"/><Relationship Id="rId5" Type="http://schemas.openxmlformats.org/officeDocument/2006/relationships/image" Target="../media/image8.jpg"/><Relationship Id="rId10" Type="http://schemas.openxmlformats.org/officeDocument/2006/relationships/hyperlink" Target="https://www.ameli.fr/bouches-du-rhone/assure/sante/themes/lupus-erythemateux/comprendre-definition-facteurs-favorisants" TargetMode="External"/><Relationship Id="rId4" Type="http://schemas.openxmlformats.org/officeDocument/2006/relationships/image" Target="../media/image3.jpg"/><Relationship Id="rId9" Type="http://schemas.openxmlformats.org/officeDocument/2006/relationships/hyperlink" Target="https://www.ameli.fr/bouches-du-rhone/assure/sante/themes/ulcere-estomac-duodenum/definition-causes" TargetMode="External"/><Relationship Id="rId14" Type="http://schemas.openxmlformats.org/officeDocument/2006/relationships/hyperlink" Target="https://www.ameli.fr/bouches-du-rhone/assure/sante/themes/phlebite/definition-facteurs-favorisants"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ameli.fr/bouches-du-rhone/assure/sante/themes/accouchement-et-nouveau-ne/difficultes-accouchement-naissance" TargetMode="External"/><Relationship Id="rId3" Type="http://schemas.openxmlformats.org/officeDocument/2006/relationships/image" Target="../media/image4.jpg"/><Relationship Id="rId7" Type="http://schemas.openxmlformats.org/officeDocument/2006/relationships/hyperlink" Target="https://www.ameli.fr/bouches-du-rhone/assure/sante/urgence/pathologies/grossesse-extra-uterine-0"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hyperlink" Target="https://www.ameli.fr/bouches-du-rhone/assure/sante/urgence/pathologies/fausse-couche" TargetMode="External"/><Relationship Id="rId5" Type="http://schemas.openxmlformats.org/officeDocument/2006/relationships/image" Target="../media/image8.jpg"/><Relationship Id="rId4" Type="http://schemas.openxmlformats.org/officeDocument/2006/relationships/image" Target="../media/image3.jpg"/><Relationship Id="rId9" Type="http://schemas.openxmlformats.org/officeDocument/2006/relationships/hyperlink" Target="https://www.ameli.fr/bouches-du-rhone/assure/sante/themes/grossesse/consultation-suivi-mensue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8.jpg"/><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8" Type="http://schemas.openxmlformats.org/officeDocument/2006/relationships/hyperlink" Target="https://www.facebook.com/tabacinfoservice" TargetMode="External"/><Relationship Id="rId3" Type="http://schemas.openxmlformats.org/officeDocument/2006/relationships/image" Target="../media/image4.jpg"/><Relationship Id="rId7" Type="http://schemas.openxmlformats.org/officeDocument/2006/relationships/hyperlink" Target="https://www.tabac-info-service.fr/"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hyperlink" Target="https://coaching.tabac-info-service.fr/" TargetMode="External"/><Relationship Id="rId5" Type="http://schemas.openxmlformats.org/officeDocument/2006/relationships/image" Target="../media/image8.jpg"/><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8.jpg"/><Relationship Id="rId4" Type="http://schemas.openxmlformats.org/officeDocument/2006/relationships/image" Target="../media/image3.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8.jpg"/><Relationship Id="rId4" Type="http://schemas.openxmlformats.org/officeDocument/2006/relationships/image" Target="../media/image3.jpg"/></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4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291866" cy="685800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851" y="1524001"/>
            <a:ext cx="5063552" cy="4222376"/>
          </a:xfrm>
          <a:prstGeom prst="rect">
            <a:avLst/>
          </a:prstGeom>
        </p:spPr>
      </p:pic>
    </p:spTree>
    <p:extLst>
      <p:ext uri="{BB962C8B-B14F-4D97-AF65-F5344CB8AC3E}">
        <p14:creationId xmlns:p14="http://schemas.microsoft.com/office/powerpoint/2010/main" val="34762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2" name="Rectangle 1">
            <a:extLst>
              <a:ext uri="{FF2B5EF4-FFF2-40B4-BE49-F238E27FC236}">
                <a16:creationId xmlns:a16="http://schemas.microsoft.com/office/drawing/2014/main" id="{E0736A7A-7385-6E68-EB2C-359A9CE9C46F}"/>
              </a:ext>
            </a:extLst>
          </p:cNvPr>
          <p:cNvSpPr/>
          <p:nvPr/>
        </p:nvSpPr>
        <p:spPr>
          <a:xfrm>
            <a:off x="3892729" y="375113"/>
            <a:ext cx="8013722"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Répartition du prix d’un paquet de cigarettes</a:t>
            </a:r>
          </a:p>
        </p:txBody>
      </p:sp>
      <p:sp>
        <p:nvSpPr>
          <p:cNvPr id="9" name="ZoneTexte 8">
            <a:extLst>
              <a:ext uri="{FF2B5EF4-FFF2-40B4-BE49-F238E27FC236}">
                <a16:creationId xmlns:a16="http://schemas.microsoft.com/office/drawing/2014/main" id="{B8225478-5142-C1F2-528C-12CCE56F0369}"/>
              </a:ext>
            </a:extLst>
          </p:cNvPr>
          <p:cNvSpPr txBox="1"/>
          <p:nvPr/>
        </p:nvSpPr>
        <p:spPr>
          <a:xfrm>
            <a:off x="3047197" y="1625638"/>
            <a:ext cx="8859253" cy="4154984"/>
          </a:xfrm>
          <a:prstGeom prst="rect">
            <a:avLst/>
          </a:prstGeom>
          <a:noFill/>
        </p:spPr>
        <p:txBody>
          <a:bodyPr wrap="square">
            <a:spAutoFit/>
          </a:bodyPr>
          <a:lstStyle/>
          <a:p>
            <a:pPr algn="l" fontAlgn="base"/>
            <a:r>
              <a:rPr lang="fr-FR" sz="2400" b="0" i="0" dirty="0">
                <a:solidFill>
                  <a:srgbClr val="383838"/>
                </a:solidFill>
                <a:effectLst/>
                <a:latin typeface="Times New Roman" panose="02020603050405020304" pitchFamily="18" charset="0"/>
                <a:cs typeface="Times New Roman" panose="02020603050405020304" pitchFamily="18" charset="0"/>
              </a:rPr>
              <a:t>Le marché du tabac en France était de 20,4 milliards d’euros en 2022 et se décompose comme suit :</a:t>
            </a:r>
          </a:p>
          <a:p>
            <a:pPr algn="l" fontAlgn="base"/>
            <a:r>
              <a:rPr lang="fr-FR" sz="2400" b="1" dirty="0">
                <a:solidFill>
                  <a:srgbClr val="332C2C"/>
                </a:solidFill>
                <a:latin typeface="Times New Roman" panose="02020603050405020304" pitchFamily="18" charset="0"/>
                <a:cs typeface="Times New Roman" panose="02020603050405020304" pitchFamily="18" charset="0"/>
              </a:rPr>
              <a:t>C</a:t>
            </a:r>
            <a:r>
              <a:rPr lang="fr-FR" sz="2400" b="1" i="0" dirty="0">
                <a:solidFill>
                  <a:srgbClr val="332C2C"/>
                </a:solidFill>
                <a:effectLst/>
                <a:latin typeface="Times New Roman" panose="02020603050405020304" pitchFamily="18" charset="0"/>
                <a:cs typeface="Times New Roman" panose="02020603050405020304" pitchFamily="18" charset="0"/>
              </a:rPr>
              <a:t>hiffre d’affaires du tabac</a:t>
            </a:r>
            <a:endParaRPr lang="fr-FR" sz="2400" b="0" i="0" dirty="0">
              <a:solidFill>
                <a:srgbClr val="383838"/>
              </a:solidFill>
              <a:effectLst/>
              <a:latin typeface="Times New Roman" panose="02020603050405020304" pitchFamily="18" charset="0"/>
              <a:cs typeface="Times New Roman" panose="02020603050405020304" pitchFamily="18" charset="0"/>
            </a:endParaRPr>
          </a:p>
          <a:p>
            <a:pPr marL="342900" indent="-342900" algn="l" fontAlgn="base">
              <a:buFont typeface="Wingdings" panose="05000000000000000000" pitchFamily="2" charset="2"/>
              <a:buChar char="Ø"/>
            </a:pPr>
            <a:r>
              <a:rPr lang="fr-FR" sz="2400" b="0" i="0" dirty="0">
                <a:solidFill>
                  <a:srgbClr val="383838"/>
                </a:solidFill>
                <a:effectLst/>
                <a:latin typeface="Times New Roman" panose="02020603050405020304" pitchFamily="18" charset="0"/>
                <a:cs typeface="Times New Roman" panose="02020603050405020304" pitchFamily="18" charset="0"/>
              </a:rPr>
              <a:t>17.14 milliards d’euros reviennent à l’Etat sous forme de taxes ;</a:t>
            </a:r>
          </a:p>
          <a:p>
            <a:pPr marL="342900" indent="-342900" algn="l" fontAlgn="base">
              <a:buFont typeface="Wingdings" panose="05000000000000000000" pitchFamily="2" charset="2"/>
              <a:buChar char="Ø"/>
            </a:pPr>
            <a:r>
              <a:rPr lang="fr-FR" sz="2400" b="0" i="0" dirty="0">
                <a:solidFill>
                  <a:srgbClr val="383838"/>
                </a:solidFill>
                <a:effectLst/>
                <a:latin typeface="Times New Roman" panose="02020603050405020304" pitchFamily="18" charset="0"/>
                <a:cs typeface="Times New Roman" panose="02020603050405020304" pitchFamily="18" charset="0"/>
              </a:rPr>
              <a:t>2.04 milliards d’euros aux buralistes ;</a:t>
            </a:r>
          </a:p>
          <a:p>
            <a:pPr marL="342900" indent="-342900" algn="l" fontAlgn="base">
              <a:buFont typeface="Wingdings" panose="05000000000000000000" pitchFamily="2" charset="2"/>
              <a:buChar char="Ø"/>
            </a:pPr>
            <a:r>
              <a:rPr lang="fr-FR" sz="2400" b="0" i="0" dirty="0">
                <a:solidFill>
                  <a:srgbClr val="383838"/>
                </a:solidFill>
                <a:effectLst/>
                <a:latin typeface="Times New Roman" panose="02020603050405020304" pitchFamily="18" charset="0"/>
                <a:cs typeface="Times New Roman" panose="02020603050405020304" pitchFamily="18" charset="0"/>
              </a:rPr>
              <a:t>1.21 milliard d’euros aux industriels du tabac.</a:t>
            </a:r>
          </a:p>
          <a:p>
            <a:pPr marL="342900" indent="-342900" algn="l" fontAlgn="base">
              <a:buFont typeface="Wingdings" panose="05000000000000000000" pitchFamily="2" charset="2"/>
              <a:buChar char="Ø"/>
            </a:pPr>
            <a:endParaRPr lang="fr-FR" sz="2400" dirty="0">
              <a:solidFill>
                <a:srgbClr val="383838"/>
              </a:solidFill>
              <a:latin typeface="Times New Roman" panose="02020603050405020304" pitchFamily="18" charset="0"/>
              <a:cs typeface="Times New Roman" panose="02020603050405020304" pitchFamily="18" charset="0"/>
            </a:endParaRPr>
          </a:p>
          <a:p>
            <a:pPr algn="l" fontAlgn="base"/>
            <a:r>
              <a:rPr lang="fr-FR" sz="2400" b="1" dirty="0">
                <a:solidFill>
                  <a:srgbClr val="332C2C"/>
                </a:solidFill>
                <a:latin typeface="Times New Roman" panose="02020603050405020304" pitchFamily="18" charset="0"/>
                <a:cs typeface="Times New Roman" panose="02020603050405020304" pitchFamily="18" charset="0"/>
              </a:rPr>
              <a:t>D</a:t>
            </a:r>
            <a:r>
              <a:rPr lang="fr-FR" sz="2400" b="1" i="0" dirty="0">
                <a:solidFill>
                  <a:srgbClr val="332C2C"/>
                </a:solidFill>
                <a:effectLst/>
                <a:latin typeface="Times New Roman" panose="02020603050405020304" pitchFamily="18" charset="0"/>
                <a:cs typeface="Times New Roman" panose="02020603050405020304" pitchFamily="18" charset="0"/>
              </a:rPr>
              <a:t>écomposition </a:t>
            </a:r>
            <a:r>
              <a:rPr lang="fr-FR" sz="2400" b="1" dirty="0">
                <a:solidFill>
                  <a:srgbClr val="332C2C"/>
                </a:solidFill>
                <a:latin typeface="Times New Roman" panose="02020603050405020304" pitchFamily="18" charset="0"/>
                <a:cs typeface="Times New Roman" panose="02020603050405020304" pitchFamily="18" charset="0"/>
              </a:rPr>
              <a:t>du</a:t>
            </a:r>
            <a:r>
              <a:rPr lang="fr-FR" sz="2400" b="1" i="0" dirty="0">
                <a:solidFill>
                  <a:srgbClr val="332C2C"/>
                </a:solidFill>
                <a:effectLst/>
                <a:latin typeface="Times New Roman" panose="02020603050405020304" pitchFamily="18" charset="0"/>
                <a:cs typeface="Times New Roman" panose="02020603050405020304" pitchFamily="18" charset="0"/>
              </a:rPr>
              <a:t> prix d’un paquet de 20 cigarettes à 10€</a:t>
            </a:r>
          </a:p>
          <a:p>
            <a:pPr marL="342900" indent="-342900" algn="l" fontAlgn="base">
              <a:buFont typeface="Wingdings" panose="05000000000000000000" pitchFamily="2" charset="2"/>
              <a:buChar char="Ø"/>
            </a:pPr>
            <a:r>
              <a:rPr lang="fr-FR" sz="2400" b="0" i="0" dirty="0">
                <a:solidFill>
                  <a:srgbClr val="383838"/>
                </a:solidFill>
                <a:effectLst/>
                <a:latin typeface="Times New Roman" panose="02020603050405020304" pitchFamily="18" charset="0"/>
                <a:cs typeface="Times New Roman" panose="02020603050405020304" pitchFamily="18" charset="0"/>
              </a:rPr>
              <a:t>8,40€ de taxes (droit à la consommation et TVA)</a:t>
            </a:r>
          </a:p>
          <a:p>
            <a:pPr marL="342900" indent="-342900" algn="l" fontAlgn="base">
              <a:buFont typeface="Wingdings" panose="05000000000000000000" pitchFamily="2" charset="2"/>
              <a:buChar char="Ø"/>
            </a:pPr>
            <a:r>
              <a:rPr lang="fr-FR" sz="2400" b="0" i="0" dirty="0">
                <a:solidFill>
                  <a:srgbClr val="383838"/>
                </a:solidFill>
                <a:effectLst/>
                <a:latin typeface="Times New Roman" panose="02020603050405020304" pitchFamily="18" charset="0"/>
                <a:cs typeface="Times New Roman" panose="02020603050405020304" pitchFamily="18" charset="0"/>
              </a:rPr>
              <a:t>1,04€ de recettes pour le buraliste</a:t>
            </a:r>
          </a:p>
          <a:p>
            <a:pPr marL="342900" indent="-342900" algn="l" fontAlgn="base">
              <a:buFont typeface="Wingdings" panose="05000000000000000000" pitchFamily="2" charset="2"/>
              <a:buChar char="Ø"/>
            </a:pPr>
            <a:r>
              <a:rPr lang="fr-FR" sz="2400" b="0" i="0" dirty="0">
                <a:solidFill>
                  <a:srgbClr val="383838"/>
                </a:solidFill>
                <a:effectLst/>
                <a:latin typeface="Times New Roman" panose="02020603050405020304" pitchFamily="18" charset="0"/>
                <a:cs typeface="Times New Roman" panose="02020603050405020304" pitchFamily="18" charset="0"/>
              </a:rPr>
              <a:t>0,56€ de recettes pour les industriels (fabricant et logisticien)</a:t>
            </a:r>
          </a:p>
        </p:txBody>
      </p:sp>
    </p:spTree>
    <p:extLst>
      <p:ext uri="{BB962C8B-B14F-4D97-AF65-F5344CB8AC3E}">
        <p14:creationId xmlns:p14="http://schemas.microsoft.com/office/powerpoint/2010/main" val="60360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2" name="Rectangle 1">
            <a:extLst>
              <a:ext uri="{FF2B5EF4-FFF2-40B4-BE49-F238E27FC236}">
                <a16:creationId xmlns:a16="http://schemas.microsoft.com/office/drawing/2014/main" id="{E0736A7A-7385-6E68-EB2C-359A9CE9C46F}"/>
              </a:ext>
            </a:extLst>
          </p:cNvPr>
          <p:cNvSpPr/>
          <p:nvPr/>
        </p:nvSpPr>
        <p:spPr>
          <a:xfrm>
            <a:off x="3961484" y="375113"/>
            <a:ext cx="734820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Evolution Consommation et tarif du tabac</a:t>
            </a:r>
          </a:p>
        </p:txBody>
      </p:sp>
      <p:pic>
        <p:nvPicPr>
          <p:cNvPr id="6" name="Image 5">
            <a:extLst>
              <a:ext uri="{FF2B5EF4-FFF2-40B4-BE49-F238E27FC236}">
                <a16:creationId xmlns:a16="http://schemas.microsoft.com/office/drawing/2014/main" id="{BE3C9468-1000-FFB7-6DBB-140D99F51132}"/>
              </a:ext>
            </a:extLst>
          </p:cNvPr>
          <p:cNvPicPr>
            <a:picLocks noChangeAspect="1"/>
          </p:cNvPicPr>
          <p:nvPr/>
        </p:nvPicPr>
        <p:blipFill>
          <a:blip r:embed="rId6"/>
          <a:stretch>
            <a:fillRect/>
          </a:stretch>
        </p:blipFill>
        <p:spPr>
          <a:xfrm>
            <a:off x="4273210" y="1101107"/>
            <a:ext cx="6786219" cy="5692179"/>
          </a:xfrm>
          <a:prstGeom prst="rect">
            <a:avLst/>
          </a:prstGeom>
        </p:spPr>
      </p:pic>
    </p:spTree>
    <p:extLst>
      <p:ext uri="{BB962C8B-B14F-4D97-AF65-F5344CB8AC3E}">
        <p14:creationId xmlns:p14="http://schemas.microsoft.com/office/powerpoint/2010/main" val="119158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339967" y="1731864"/>
            <a:ext cx="8425314" cy="3877985"/>
          </a:xfrm>
          <a:prstGeom prst="rect">
            <a:avLst/>
          </a:prstGeom>
          <a:noFill/>
        </p:spPr>
        <p:txBody>
          <a:bodyPr wrap="square" rtlCol="0">
            <a:spAutoFit/>
          </a:bodyPr>
          <a:lstStyle/>
          <a:p>
            <a:r>
              <a:rPr lang="fr-FR" sz="2400" b="0" i="0" dirty="0">
                <a:solidFill>
                  <a:srgbClr val="3A3A3A"/>
                </a:solidFill>
                <a:effectLst/>
                <a:latin typeface="Times New Roman" panose="02020603050405020304" pitchFamily="18" charset="0"/>
                <a:cs typeface="Times New Roman" panose="02020603050405020304" pitchFamily="18" charset="0"/>
              </a:rPr>
              <a:t>Le niveau social influe sur la consommation</a:t>
            </a:r>
          </a:p>
          <a:p>
            <a:pPr marL="342900" indent="-342900">
              <a:spcAft>
                <a:spcPts val="1800"/>
              </a:spcAft>
              <a:buFont typeface="Wingdings" panose="05000000000000000000" pitchFamily="2" charset="2"/>
              <a:buChar char="Ø"/>
            </a:pPr>
            <a:r>
              <a:rPr lang="fr-FR" sz="2400" dirty="0">
                <a:solidFill>
                  <a:srgbClr val="3A3A3A"/>
                </a:solidFill>
                <a:latin typeface="Times New Roman" panose="02020603050405020304" pitchFamily="18" charset="0"/>
                <a:cs typeface="Times New Roman" panose="02020603050405020304" pitchFamily="18" charset="0"/>
              </a:rPr>
              <a:t>E</a:t>
            </a:r>
            <a:r>
              <a:rPr lang="fr-FR" sz="2400" b="0" i="0" dirty="0">
                <a:solidFill>
                  <a:srgbClr val="3A3A3A"/>
                </a:solidFill>
                <a:effectLst/>
                <a:latin typeface="Times New Roman" panose="02020603050405020304" pitchFamily="18" charset="0"/>
                <a:cs typeface="Times New Roman" panose="02020603050405020304" pitchFamily="18" charset="0"/>
              </a:rPr>
              <a:t>lle varie de 30,8 % parmi les personnes n’ayant aucun diplôme ou un diplôme inférieur au Baccalauréat à 16,8 % parmi les titulaires d’un diplôme supérieur au baccalauréat.</a:t>
            </a:r>
          </a:p>
          <a:p>
            <a:pPr marL="342900" indent="-342900">
              <a:spcAft>
                <a:spcPts val="1800"/>
              </a:spcAft>
              <a:buFont typeface="Wingdings" panose="05000000000000000000" pitchFamily="2" charset="2"/>
              <a:buChar char="Ø"/>
            </a:pPr>
            <a:r>
              <a:rPr lang="fr-FR" sz="2400" b="0" i="0" dirty="0">
                <a:solidFill>
                  <a:srgbClr val="3A3A3A"/>
                </a:solidFill>
                <a:effectLst/>
                <a:latin typeface="Times New Roman" panose="02020603050405020304" pitchFamily="18" charset="0"/>
                <a:cs typeface="Times New Roman" panose="02020603050405020304" pitchFamily="18" charset="0"/>
              </a:rPr>
              <a:t>La prévalence est la plus élevée parmi le tiers de la population dont les revenus sont les plus bas (33,6 %);</a:t>
            </a:r>
          </a:p>
          <a:p>
            <a:pPr marL="342900" indent="-342900">
              <a:spcAft>
                <a:spcPts val="1800"/>
              </a:spcAft>
              <a:buFont typeface="Wingdings" panose="05000000000000000000" pitchFamily="2" charset="2"/>
              <a:buChar char="Ø"/>
            </a:pPr>
            <a:r>
              <a:rPr lang="fr-FR" sz="2400" dirty="0">
                <a:solidFill>
                  <a:srgbClr val="3A3A3A"/>
                </a:solidFill>
                <a:latin typeface="Times New Roman" panose="02020603050405020304" pitchFamily="18" charset="0"/>
                <a:cs typeface="Times New Roman" panose="02020603050405020304" pitchFamily="18" charset="0"/>
              </a:rPr>
              <a:t>P</a:t>
            </a:r>
            <a:r>
              <a:rPr lang="fr-FR" sz="2400" b="0" i="0" dirty="0">
                <a:solidFill>
                  <a:srgbClr val="3A3A3A"/>
                </a:solidFill>
                <a:effectLst/>
                <a:latin typeface="Times New Roman" panose="02020603050405020304" pitchFamily="18" charset="0"/>
                <a:cs typeface="Times New Roman" panose="02020603050405020304" pitchFamily="18" charset="0"/>
              </a:rPr>
              <a:t>armi les 18-64 ans, le nombre de fumeurs quotidiens reste nettement plus élevée parmi les personnes au chômage (42,3 %), que parmi les actifs occupés (26,1 %) ou les étudiants (19,1 %).</a:t>
            </a:r>
            <a:endParaRPr lang="fr-FR" sz="24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0736A7A-7385-6E68-EB2C-359A9CE9C46F}"/>
              </a:ext>
            </a:extLst>
          </p:cNvPr>
          <p:cNvSpPr/>
          <p:nvPr/>
        </p:nvSpPr>
        <p:spPr>
          <a:xfrm>
            <a:off x="3823064" y="375113"/>
            <a:ext cx="7672249"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Niveau social et consommateurs</a:t>
            </a:r>
          </a:p>
        </p:txBody>
      </p:sp>
    </p:spTree>
    <p:extLst>
      <p:ext uri="{BB962C8B-B14F-4D97-AF65-F5344CB8AC3E}">
        <p14:creationId xmlns:p14="http://schemas.microsoft.com/office/powerpoint/2010/main" val="76326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543927" y="1168559"/>
            <a:ext cx="8275895" cy="5355312"/>
          </a:xfrm>
          <a:prstGeom prst="rect">
            <a:avLst/>
          </a:prstGeom>
          <a:noFill/>
        </p:spPr>
        <p:txBody>
          <a:bodyPr wrap="square" rtlCol="0">
            <a:spAutoFit/>
          </a:bodyPr>
          <a:lstStyle/>
          <a:p>
            <a:pPr>
              <a:spcAft>
                <a:spcPts val="1800"/>
              </a:spcAft>
            </a:pPr>
            <a:r>
              <a:rPr lang="fr-FR" sz="2400" b="0" i="0" dirty="0">
                <a:effectLst/>
                <a:latin typeface="Times New Roman" panose="02020603050405020304" pitchFamily="18" charset="0"/>
                <a:cs typeface="Times New Roman" panose="02020603050405020304" pitchFamily="18" charset="0"/>
              </a:rPr>
              <a:t>A mesure que la fiscalité tabac évolue à la hausse, le marché parallèle s’amplifie et prend des proportions inquiétantes, 28,4 % de cigarettes achetées en France sont réalisées en dehors du circuit réglementé des buralistes et proviennent donc du marché parallèle et donc de ventes illicites.</a:t>
            </a:r>
            <a:endParaRPr lang="fr-FR" sz="2400" b="0" i="0" dirty="0">
              <a:solidFill>
                <a:srgbClr val="000A68"/>
              </a:solidFill>
              <a:effectLst/>
              <a:latin typeface="Times New Roman" panose="02020603050405020304" pitchFamily="18" charset="0"/>
              <a:cs typeface="Times New Roman" panose="02020603050405020304" pitchFamily="18" charset="0"/>
            </a:endParaRPr>
          </a:p>
          <a:p>
            <a:pPr>
              <a:spcAft>
                <a:spcPts val="1800"/>
              </a:spcAft>
            </a:pPr>
            <a:r>
              <a:rPr lang="fr-FR" sz="2400" b="0" i="0" dirty="0">
                <a:effectLst/>
                <a:latin typeface="Times New Roman" panose="02020603050405020304" pitchFamily="18" charset="0"/>
                <a:cs typeface="Times New Roman" panose="02020603050405020304" pitchFamily="18" charset="0"/>
              </a:rPr>
              <a:t>Sur la même période de cinq ans, les buralistes français ont vendu 18% de cigarettes de moins. Le nombre de fumeurs quotidiens a pourtant à peine baissé de 1%. </a:t>
            </a:r>
          </a:p>
          <a:p>
            <a:r>
              <a:rPr lang="fr-FR" sz="2400" b="0" i="0" dirty="0">
                <a:effectLst/>
                <a:latin typeface="Times New Roman" panose="02020603050405020304" pitchFamily="18" charset="0"/>
                <a:cs typeface="Times New Roman" panose="02020603050405020304" pitchFamily="18" charset="0"/>
              </a:rPr>
              <a:t>Il y a donc d’autres filières d’approvisionnement :</a:t>
            </a:r>
          </a:p>
          <a:p>
            <a:pPr marL="342900" indent="-342900">
              <a:buFont typeface="Wingdings" panose="05000000000000000000" pitchFamily="2" charset="2"/>
              <a:buChar char="Ø"/>
            </a:pPr>
            <a:r>
              <a:rPr lang="fr-FR" sz="2400" b="0" i="0" dirty="0">
                <a:effectLst/>
                <a:latin typeface="Times New Roman" panose="02020603050405020304" pitchFamily="18" charset="0"/>
                <a:cs typeface="Times New Roman" panose="02020603050405020304" pitchFamily="18" charset="0"/>
              </a:rPr>
              <a:t>À la frontière lorsqu'ils le peuvent, ou </a:t>
            </a:r>
          </a:p>
          <a:p>
            <a:pPr marL="342900" indent="-342900">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S</a:t>
            </a:r>
            <a:r>
              <a:rPr lang="fr-FR" sz="2400" b="0" i="0" dirty="0">
                <a:effectLst/>
                <a:latin typeface="Times New Roman" panose="02020603050405020304" pitchFamily="18" charset="0"/>
                <a:cs typeface="Times New Roman" panose="02020603050405020304" pitchFamily="18" charset="0"/>
              </a:rPr>
              <a:t>ur les réseaux sociaux où des comptes spécialisés y proposent des cartouches à prix cassés. Autre pratique : </a:t>
            </a:r>
          </a:p>
          <a:p>
            <a:pPr marL="342900" indent="-342900">
              <a:buFont typeface="Wingdings" panose="05000000000000000000" pitchFamily="2" charset="2"/>
              <a:buChar char="Ø"/>
            </a:pPr>
            <a:r>
              <a:rPr lang="fr-FR" sz="2400" dirty="0">
                <a:latin typeface="Times New Roman" panose="02020603050405020304" pitchFamily="18" charset="0"/>
                <a:cs typeface="Times New Roman" panose="02020603050405020304" pitchFamily="18" charset="0"/>
              </a:rPr>
              <a:t>L</a:t>
            </a:r>
            <a:r>
              <a:rPr lang="fr-FR" sz="2400" b="0" i="0" dirty="0">
                <a:effectLst/>
                <a:latin typeface="Times New Roman" panose="02020603050405020304" pitchFamily="18" charset="0"/>
                <a:cs typeface="Times New Roman" panose="02020603050405020304" pitchFamily="18" charset="0"/>
              </a:rPr>
              <a:t>es vendeurs à la sauvette qui proposent des paquets à 5 euros.</a:t>
            </a:r>
            <a:endParaRPr lang="fr-FR" sz="2400" i="0" dirty="0">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0736A7A-7385-6E68-EB2C-359A9CE9C46F}"/>
              </a:ext>
            </a:extLst>
          </p:cNvPr>
          <p:cNvSpPr/>
          <p:nvPr/>
        </p:nvSpPr>
        <p:spPr>
          <a:xfrm>
            <a:off x="3823063" y="375113"/>
            <a:ext cx="573024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Marchés parallèles</a:t>
            </a:r>
          </a:p>
        </p:txBody>
      </p:sp>
    </p:spTree>
    <p:extLst>
      <p:ext uri="{BB962C8B-B14F-4D97-AF65-F5344CB8AC3E}">
        <p14:creationId xmlns:p14="http://schemas.microsoft.com/office/powerpoint/2010/main" val="372649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344091" y="1689739"/>
            <a:ext cx="8499565" cy="3739485"/>
          </a:xfrm>
          <a:prstGeom prst="rect">
            <a:avLst/>
          </a:prstGeom>
          <a:noFill/>
        </p:spPr>
        <p:txBody>
          <a:bodyPr wrap="square" rtlCol="0">
            <a:spAutoFit/>
          </a:bodyPr>
          <a:lstStyle/>
          <a:p>
            <a:pPr>
              <a:spcAft>
                <a:spcPts val="1800"/>
              </a:spcAft>
            </a:pPr>
            <a:r>
              <a:rPr lang="fr-FR" sz="2400" b="0" i="0" dirty="0">
                <a:solidFill>
                  <a:srgbClr val="000A68"/>
                </a:solidFill>
                <a:effectLst/>
                <a:latin typeface="Overpass"/>
              </a:rPr>
              <a:t>En 2022</a:t>
            </a:r>
            <a:r>
              <a:rPr lang="fr-FR" sz="2400" dirty="0">
                <a:solidFill>
                  <a:srgbClr val="000A68"/>
                </a:solidFill>
                <a:latin typeface="Overpass"/>
              </a:rPr>
              <a:t>, les Français ont fumé 52 milliards de cigarettes. Une sur trois n'a pas été achetée dans un bureau de tabac de l’</a:t>
            </a:r>
            <a:r>
              <a:rPr lang="fr-FR" sz="2400" dirty="0" err="1">
                <a:solidFill>
                  <a:srgbClr val="000A68"/>
                </a:solidFill>
                <a:latin typeface="Overpass"/>
              </a:rPr>
              <a:t>Héxagone</a:t>
            </a:r>
            <a:r>
              <a:rPr lang="fr-FR" sz="2400" dirty="0">
                <a:solidFill>
                  <a:srgbClr val="000A68"/>
                </a:solidFill>
                <a:latin typeface="Overpass"/>
              </a:rPr>
              <a:t>.</a:t>
            </a:r>
          </a:p>
          <a:p>
            <a:pPr>
              <a:spcAft>
                <a:spcPts val="1800"/>
              </a:spcAft>
            </a:pPr>
            <a:r>
              <a:rPr lang="fr-FR" sz="2400" dirty="0">
                <a:solidFill>
                  <a:srgbClr val="000A68"/>
                </a:solidFill>
                <a:latin typeface="Overpass"/>
              </a:rPr>
              <a:t>Certaines </a:t>
            </a:r>
            <a:r>
              <a:rPr lang="fr-FR" sz="2400" b="0" i="0" dirty="0">
                <a:solidFill>
                  <a:srgbClr val="000A68"/>
                </a:solidFill>
                <a:effectLst/>
                <a:latin typeface="Overpass"/>
              </a:rPr>
              <a:t>de ces cigarettes sont issues de la contrebande, d'autres sont fabriquées en France, dans des ateliers clandestins</a:t>
            </a:r>
            <a:r>
              <a:rPr lang="fr-FR" sz="2400" b="0" i="0" dirty="0">
                <a:effectLst/>
                <a:latin typeface="Overpass"/>
              </a:rPr>
              <a:t>. </a:t>
            </a:r>
          </a:p>
          <a:p>
            <a:pPr>
              <a:spcAft>
                <a:spcPts val="1800"/>
              </a:spcAft>
            </a:pPr>
            <a:r>
              <a:rPr lang="fr-FR" sz="2400" dirty="0">
                <a:solidFill>
                  <a:srgbClr val="000A68"/>
                </a:solidFill>
                <a:latin typeface="Overpass"/>
              </a:rPr>
              <a:t>P</a:t>
            </a:r>
            <a:r>
              <a:rPr lang="fr-FR" sz="2400" b="0" i="0" dirty="0">
                <a:solidFill>
                  <a:srgbClr val="000A68"/>
                </a:solidFill>
                <a:effectLst/>
                <a:latin typeface="Overpass"/>
              </a:rPr>
              <a:t>lusieurs d'entre eux ont été démantelés par les douanes, avec des saisies record. </a:t>
            </a:r>
          </a:p>
          <a:p>
            <a:pPr>
              <a:spcAft>
                <a:spcPts val="1800"/>
              </a:spcAft>
            </a:pPr>
            <a:r>
              <a:rPr lang="fr-FR" sz="2400" b="0" i="0" dirty="0">
                <a:solidFill>
                  <a:srgbClr val="000A68"/>
                </a:solidFill>
                <a:effectLst/>
                <a:latin typeface="Overpass"/>
              </a:rPr>
              <a:t>Ce marché parallèle représenterait à lui seul 200 millions d'euros de recettes fiscales en moins par an.</a:t>
            </a:r>
            <a:endParaRPr lang="fr-FR" sz="24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0736A7A-7385-6E68-EB2C-359A9CE9C46F}"/>
              </a:ext>
            </a:extLst>
          </p:cNvPr>
          <p:cNvSpPr/>
          <p:nvPr/>
        </p:nvSpPr>
        <p:spPr>
          <a:xfrm>
            <a:off x="4153989" y="375113"/>
            <a:ext cx="573024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Traffic et contrebande</a:t>
            </a:r>
          </a:p>
        </p:txBody>
      </p:sp>
    </p:spTree>
    <p:extLst>
      <p:ext uri="{BB962C8B-B14F-4D97-AF65-F5344CB8AC3E}">
        <p14:creationId xmlns:p14="http://schemas.microsoft.com/office/powerpoint/2010/main" val="295048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551722" y="1260248"/>
            <a:ext cx="8291934" cy="5262979"/>
          </a:xfrm>
          <a:prstGeom prst="rect">
            <a:avLst/>
          </a:prstGeom>
          <a:noFill/>
        </p:spPr>
        <p:txBody>
          <a:bodyPr wrap="square" rtlCol="0">
            <a:spAutoFit/>
          </a:bodyPr>
          <a:lstStyle/>
          <a:p>
            <a:pPr>
              <a:spcAft>
                <a:spcPts val="1200"/>
              </a:spcAft>
            </a:pPr>
            <a:r>
              <a:rPr lang="fr-FR" sz="2200" dirty="0">
                <a:solidFill>
                  <a:srgbClr val="000000"/>
                </a:solidFill>
                <a:effectLst/>
                <a:latin typeface="Times New Roman" panose="02020603050405020304" pitchFamily="18" charset="0"/>
                <a:cs typeface="Times New Roman" panose="02020603050405020304" pitchFamily="18" charset="0"/>
              </a:rPr>
              <a:t>Le tabac de contrebande n’est pas sans risques pour la santé. </a:t>
            </a:r>
          </a:p>
          <a:p>
            <a:pPr>
              <a:spcAft>
                <a:spcPts val="1200"/>
              </a:spcAft>
            </a:pPr>
            <a:r>
              <a:rPr lang="fr-FR" sz="2200" dirty="0">
                <a:solidFill>
                  <a:srgbClr val="000000"/>
                </a:solidFill>
                <a:effectLst/>
                <a:latin typeface="Times New Roman" panose="02020603050405020304" pitchFamily="18" charset="0"/>
                <a:cs typeface="Times New Roman" panose="02020603050405020304" pitchFamily="18" charset="0"/>
              </a:rPr>
              <a:t>Si le goût n’est souvent pas le même, le contenu est plutôt inquiétant.</a:t>
            </a:r>
          </a:p>
          <a:p>
            <a:pPr marL="342900" indent="-342900">
              <a:spcAft>
                <a:spcPts val="1200"/>
              </a:spcAft>
              <a:buFont typeface="Wingdings" panose="05000000000000000000" pitchFamily="2" charset="2"/>
              <a:buChar char="Ø"/>
            </a:pPr>
            <a:r>
              <a:rPr lang="fr-FR" sz="2200" b="0" i="0" dirty="0">
                <a:solidFill>
                  <a:srgbClr val="00123F"/>
                </a:solidFill>
                <a:effectLst/>
                <a:latin typeface="Times New Roman" panose="02020603050405020304" pitchFamily="18" charset="0"/>
                <a:cs typeface="Times New Roman" panose="02020603050405020304" pitchFamily="18" charset="0"/>
              </a:rPr>
              <a:t>En moyenne, une cigarette contrefaite renferme par exemple trois fois plus de cadmium et d’arsenic, sept fois plus de mercure et huit fois plus de plomb.</a:t>
            </a:r>
          </a:p>
          <a:p>
            <a:pPr marL="342900" indent="-342900">
              <a:spcAft>
                <a:spcPts val="1200"/>
              </a:spcAft>
              <a:buFont typeface="Wingdings" panose="05000000000000000000" pitchFamily="2" charset="2"/>
              <a:buChar char="Ø"/>
            </a:pPr>
            <a:r>
              <a:rPr lang="fr-FR" sz="2200" dirty="0">
                <a:solidFill>
                  <a:srgbClr val="00123F"/>
                </a:solidFill>
                <a:latin typeface="Times New Roman" panose="02020603050405020304" pitchFamily="18" charset="0"/>
                <a:cs typeface="Times New Roman" panose="02020603050405020304" pitchFamily="18" charset="0"/>
              </a:rPr>
              <a:t>P</a:t>
            </a:r>
            <a:r>
              <a:rPr lang="fr-FR" sz="2200" b="0" i="0" dirty="0">
                <a:solidFill>
                  <a:srgbClr val="00123F"/>
                </a:solidFill>
                <a:effectLst/>
                <a:latin typeface="Times New Roman" panose="02020603050405020304" pitchFamily="18" charset="0"/>
                <a:cs typeface="Times New Roman" panose="02020603050405020304" pitchFamily="18" charset="0"/>
              </a:rPr>
              <a:t>résence de ciment, de sciures de bois, de plastiques, de morceaux de tissus, de cheveux mais aussi de poils de bêtes. </a:t>
            </a:r>
          </a:p>
          <a:p>
            <a:pPr marL="342900" indent="-342900">
              <a:spcAft>
                <a:spcPts val="1200"/>
              </a:spcAft>
              <a:buFont typeface="Wingdings" panose="05000000000000000000" pitchFamily="2" charset="2"/>
              <a:buChar char="Ø"/>
            </a:pPr>
            <a:r>
              <a:rPr lang="fr-FR" sz="2200" b="0" i="0" dirty="0">
                <a:solidFill>
                  <a:srgbClr val="00123F"/>
                </a:solidFill>
                <a:effectLst/>
                <a:latin typeface="Times New Roman" panose="02020603050405020304" pitchFamily="18" charset="0"/>
                <a:cs typeface="Times New Roman" panose="02020603050405020304" pitchFamily="18" charset="0"/>
              </a:rPr>
              <a:t>Le papier à cigarettes de contrebande n’est également pas de la même qualité et ne répond pas aux normes européennes (sur la partie incendiaire).</a:t>
            </a:r>
          </a:p>
          <a:p>
            <a:pPr marL="342900" indent="-342900">
              <a:spcAft>
                <a:spcPts val="1200"/>
              </a:spcAft>
              <a:buFont typeface="Wingdings" panose="05000000000000000000" pitchFamily="2" charset="2"/>
              <a:buChar char="Ø"/>
            </a:pPr>
            <a:r>
              <a:rPr lang="fr-FR" sz="2200" i="0" u="none" strike="noStrike" dirty="0">
                <a:solidFill>
                  <a:srgbClr val="00123F"/>
                </a:solidFill>
                <a:effectLst/>
                <a:latin typeface="Times New Roman" panose="02020603050405020304" pitchFamily="18" charset="0"/>
                <a:cs typeface="Times New Roman" panose="02020603050405020304" pitchFamily="18" charset="0"/>
              </a:rPr>
              <a:t>Même le filtre est contrefait.</a:t>
            </a:r>
            <a:r>
              <a:rPr lang="fr-FR" sz="2200" i="0" dirty="0">
                <a:solidFill>
                  <a:srgbClr val="00123F"/>
                </a:solidFill>
                <a:effectLst/>
                <a:latin typeface="Times New Roman" panose="02020603050405020304" pitchFamily="18" charset="0"/>
                <a:cs typeface="Times New Roman" panose="02020603050405020304" pitchFamily="18" charset="0"/>
              </a:rPr>
              <a:t> </a:t>
            </a:r>
            <a:r>
              <a:rPr lang="fr-FR" sz="2200" b="0" i="0" dirty="0">
                <a:solidFill>
                  <a:srgbClr val="00123F"/>
                </a:solidFill>
                <a:effectLst/>
                <a:latin typeface="Times New Roman" panose="02020603050405020304" pitchFamily="18" charset="0"/>
                <a:cs typeface="Times New Roman" panose="02020603050405020304" pitchFamily="18" charset="0"/>
              </a:rPr>
              <a:t>Habituellement, le filtre d’une cigarette est constitué de ouate. Mais les réseaux mafieux préfèrent, pour des raisons de coût, fabriquer les leurs en polypropylène. </a:t>
            </a:r>
            <a:endParaRPr lang="fr-FR" sz="22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0736A7A-7385-6E68-EB2C-359A9CE9C46F}"/>
              </a:ext>
            </a:extLst>
          </p:cNvPr>
          <p:cNvSpPr/>
          <p:nvPr/>
        </p:nvSpPr>
        <p:spPr>
          <a:xfrm>
            <a:off x="4153989" y="375113"/>
            <a:ext cx="573024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Traffic et contrebande</a:t>
            </a:r>
          </a:p>
        </p:txBody>
      </p:sp>
    </p:spTree>
    <p:extLst>
      <p:ext uri="{BB962C8B-B14F-4D97-AF65-F5344CB8AC3E}">
        <p14:creationId xmlns:p14="http://schemas.microsoft.com/office/powerpoint/2010/main" val="369127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465096" y="1202791"/>
            <a:ext cx="8075596" cy="1200329"/>
          </a:xfrm>
          <a:prstGeom prst="rect">
            <a:avLst/>
          </a:prstGeom>
          <a:noFill/>
        </p:spPr>
        <p:txBody>
          <a:bodyPr wrap="square" rtlCol="0">
            <a:spAutoFit/>
          </a:bodyPr>
          <a:lstStyle/>
          <a:p>
            <a:pPr algn="ctr"/>
            <a:r>
              <a:rPr lang="fr-FR" sz="2400" b="0" i="0" dirty="0">
                <a:solidFill>
                  <a:srgbClr val="4D5156"/>
                </a:solidFill>
                <a:effectLst/>
                <a:latin typeface="Times New Roman" panose="02020603050405020304" pitchFamily="18" charset="0"/>
                <a:cs typeface="Times New Roman" panose="02020603050405020304" pitchFamily="18" charset="0"/>
              </a:rPr>
              <a:t>La nicotine est un alcaloïde toxique issu principalement de la plante de tabac utilisé comme psychotrope, particulièrement lors de l'inhalation de la fumée du tabac. </a:t>
            </a:r>
            <a:endParaRPr lang="fr-FR" sz="2000" i="1" dirty="0">
              <a:solidFill>
                <a:srgbClr val="50505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0736A7A-7385-6E68-EB2C-359A9CE9C46F}"/>
              </a:ext>
            </a:extLst>
          </p:cNvPr>
          <p:cNvSpPr/>
          <p:nvPr/>
        </p:nvSpPr>
        <p:spPr>
          <a:xfrm>
            <a:off x="3875309" y="375113"/>
            <a:ext cx="573024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La nicotine</a:t>
            </a:r>
          </a:p>
        </p:txBody>
      </p:sp>
      <p:pic>
        <p:nvPicPr>
          <p:cNvPr id="1026" name="Picture 2" descr="Photo libre de droit de Formule Chimique De La Nicotine Du Tabac Déversé  banque d'images et plus d'images libres de droit de Blanc - Blanc, Cassé,  Chimie - iStock">
            <a:extLst>
              <a:ext uri="{FF2B5EF4-FFF2-40B4-BE49-F238E27FC236}">
                <a16:creationId xmlns:a16="http://schemas.microsoft.com/office/drawing/2014/main" id="{2B7A0373-68EA-1769-3017-8D888FC18F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5304" y="2956493"/>
            <a:ext cx="4985886" cy="332554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DDD85BC1-53A6-7F7F-B4B6-125977B39886}"/>
              </a:ext>
            </a:extLst>
          </p:cNvPr>
          <p:cNvPicPr>
            <a:picLocks noChangeAspect="1"/>
          </p:cNvPicPr>
          <p:nvPr/>
        </p:nvPicPr>
        <p:blipFill>
          <a:blip r:embed="rId7"/>
          <a:stretch>
            <a:fillRect/>
          </a:stretch>
        </p:blipFill>
        <p:spPr>
          <a:xfrm>
            <a:off x="7377726" y="3389630"/>
            <a:ext cx="4516562" cy="2597284"/>
          </a:xfrm>
          <a:prstGeom prst="rect">
            <a:avLst/>
          </a:prstGeom>
        </p:spPr>
      </p:pic>
    </p:spTree>
    <p:extLst>
      <p:ext uri="{BB962C8B-B14F-4D97-AF65-F5344CB8AC3E}">
        <p14:creationId xmlns:p14="http://schemas.microsoft.com/office/powerpoint/2010/main" val="370750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352800" y="1934458"/>
            <a:ext cx="8386354" cy="3724096"/>
          </a:xfrm>
          <a:prstGeom prst="rect">
            <a:avLst/>
          </a:prstGeom>
          <a:noFill/>
        </p:spPr>
        <p:txBody>
          <a:bodyPr wrap="square" rtlCol="0">
            <a:spAutoFit/>
          </a:bodyPr>
          <a:lstStyle/>
          <a:p>
            <a:pPr>
              <a:spcAft>
                <a:spcPts val="2400"/>
              </a:spcAft>
            </a:pPr>
            <a:r>
              <a:rPr lang="fr-FR" sz="2400" b="0" i="0" dirty="0">
                <a:solidFill>
                  <a:srgbClr val="4D5156"/>
                </a:solidFill>
                <a:effectLst/>
                <a:latin typeface="Times New Roman" panose="02020603050405020304" pitchFamily="18" charset="0"/>
                <a:cs typeface="Times New Roman" panose="02020603050405020304" pitchFamily="18" charset="0"/>
              </a:rPr>
              <a:t>L</a:t>
            </a:r>
            <a:r>
              <a:rPr lang="fr-FR" sz="2400" b="0" i="0" dirty="0">
                <a:solidFill>
                  <a:srgbClr val="040C28"/>
                </a:solidFill>
                <a:effectLst/>
                <a:latin typeface="Times New Roman" panose="02020603050405020304" pitchFamily="18" charset="0"/>
                <a:cs typeface="Times New Roman" panose="02020603050405020304" pitchFamily="18" charset="0"/>
              </a:rPr>
              <a:t>a nicotine se fixe aux récepteurs nicotiniques du cerveau, entraînant l'activation du circuit de la récompense et la libération de dopamine</a:t>
            </a:r>
            <a:r>
              <a:rPr lang="fr-FR" sz="2400" b="0" i="0" dirty="0">
                <a:solidFill>
                  <a:srgbClr val="4D5156"/>
                </a:solidFill>
                <a:effectLst/>
                <a:latin typeface="Times New Roman" panose="02020603050405020304" pitchFamily="18" charset="0"/>
                <a:cs typeface="Times New Roman" panose="02020603050405020304" pitchFamily="18" charset="0"/>
              </a:rPr>
              <a:t>. </a:t>
            </a:r>
            <a:r>
              <a:rPr lang="fr-FR" sz="2400" dirty="0">
                <a:solidFill>
                  <a:srgbClr val="040C28"/>
                </a:solidFill>
                <a:latin typeface="Times New Roman" panose="02020603050405020304" pitchFamily="18" charset="0"/>
                <a:cs typeface="Times New Roman" panose="02020603050405020304" pitchFamily="18" charset="0"/>
              </a:rPr>
              <a:t>La dopamine est un neurotransmetteur, c'est-à-dire une molécule qui transmet des informations entre deux neurones.</a:t>
            </a:r>
            <a:endParaRPr lang="fr-FR" sz="2400" b="0" i="0" dirty="0">
              <a:solidFill>
                <a:srgbClr val="4D5156"/>
              </a:solidFill>
              <a:effectLst/>
              <a:latin typeface="Times New Roman" panose="02020603050405020304" pitchFamily="18" charset="0"/>
              <a:cs typeface="Times New Roman" panose="02020603050405020304" pitchFamily="18" charset="0"/>
            </a:endParaRPr>
          </a:p>
          <a:p>
            <a:pPr>
              <a:spcAft>
                <a:spcPts val="2400"/>
              </a:spcAft>
            </a:pPr>
            <a:r>
              <a:rPr lang="fr-FR" sz="2400" dirty="0">
                <a:solidFill>
                  <a:srgbClr val="4D5156"/>
                </a:solidFill>
                <a:latin typeface="Times New Roman" panose="02020603050405020304" pitchFamily="18" charset="0"/>
                <a:cs typeface="Times New Roman" panose="02020603050405020304" pitchFamily="18" charset="0"/>
              </a:rPr>
              <a:t>C'est en grande partie parce que les neurones à dopamine sont activés que la nicotine exercerait son effet addictif. Des études ont montré que les symptômes de manque apparaissaient déjà après la consommation de 100 cigarettes. La nicotine rend donc très vite dépendant.</a:t>
            </a:r>
          </a:p>
        </p:txBody>
      </p:sp>
      <p:sp>
        <p:nvSpPr>
          <p:cNvPr id="2" name="Rectangle 1">
            <a:extLst>
              <a:ext uri="{FF2B5EF4-FFF2-40B4-BE49-F238E27FC236}">
                <a16:creationId xmlns:a16="http://schemas.microsoft.com/office/drawing/2014/main" id="{E0736A7A-7385-6E68-EB2C-359A9CE9C46F}"/>
              </a:ext>
            </a:extLst>
          </p:cNvPr>
          <p:cNvSpPr/>
          <p:nvPr/>
        </p:nvSpPr>
        <p:spPr>
          <a:xfrm>
            <a:off x="4153989" y="375113"/>
            <a:ext cx="573024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Processus de la nicotine</a:t>
            </a:r>
          </a:p>
        </p:txBody>
      </p:sp>
    </p:spTree>
    <p:extLst>
      <p:ext uri="{BB962C8B-B14F-4D97-AF65-F5344CB8AC3E}">
        <p14:creationId xmlns:p14="http://schemas.microsoft.com/office/powerpoint/2010/main" val="9742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352800" y="1510944"/>
            <a:ext cx="8386354" cy="4616648"/>
          </a:xfrm>
          <a:prstGeom prst="rect">
            <a:avLst/>
          </a:prstGeom>
          <a:noFill/>
        </p:spPr>
        <p:txBody>
          <a:bodyPr wrap="square" rtlCol="0">
            <a:spAutoFit/>
          </a:bodyPr>
          <a:lstStyle/>
          <a:p>
            <a:pPr algn="just">
              <a:spcAft>
                <a:spcPts val="1200"/>
              </a:spcAft>
            </a:pPr>
            <a:r>
              <a:rPr lang="fr-FR" sz="2400" b="0" i="0" dirty="0">
                <a:solidFill>
                  <a:srgbClr val="211452"/>
                </a:solidFill>
                <a:effectLst/>
                <a:latin typeface="Times New Roman" panose="02020603050405020304" pitchFamily="18" charset="0"/>
                <a:cs typeface="Times New Roman" panose="02020603050405020304" pitchFamily="18" charset="0"/>
              </a:rPr>
              <a:t>La nicotine est une substance qui stimule l’organisme en agissant sur de nombreux organes : </a:t>
            </a:r>
            <a:endParaRPr lang="fr-FR" sz="2400" b="0" i="0" dirty="0">
              <a:solidFill>
                <a:srgbClr val="354145"/>
              </a:solidFill>
              <a:effectLst/>
              <a:latin typeface="Times New Roman" panose="02020603050405020304" pitchFamily="18" charset="0"/>
              <a:cs typeface="Times New Roman" panose="02020603050405020304" pitchFamily="18" charset="0"/>
            </a:endParaRPr>
          </a:p>
          <a:p>
            <a:pPr marL="342900" indent="-342900" algn="just">
              <a:spcAft>
                <a:spcPts val="1200"/>
              </a:spcAft>
              <a:buFont typeface="Wingdings" panose="05000000000000000000" pitchFamily="2" charset="2"/>
              <a:buChar char="Ø"/>
            </a:pPr>
            <a:r>
              <a:rPr lang="fr-FR" sz="2400" b="0" i="0" dirty="0">
                <a:solidFill>
                  <a:srgbClr val="211452"/>
                </a:solidFill>
                <a:effectLst/>
                <a:latin typeface="Times New Roman" panose="02020603050405020304" pitchFamily="18" charset="0"/>
                <a:cs typeface="Times New Roman" panose="02020603050405020304" pitchFamily="18" charset="0"/>
              </a:rPr>
              <a:t>Le </a:t>
            </a:r>
            <a:r>
              <a:rPr lang="fr-FR" sz="2400" b="1" i="0" dirty="0">
                <a:solidFill>
                  <a:srgbClr val="211452"/>
                </a:solidFill>
                <a:effectLst/>
                <a:latin typeface="Times New Roman" panose="02020603050405020304" pitchFamily="18" charset="0"/>
                <a:cs typeface="Times New Roman" panose="02020603050405020304" pitchFamily="18" charset="0"/>
              </a:rPr>
              <a:t>cerveau</a:t>
            </a:r>
            <a:r>
              <a:rPr lang="fr-FR" sz="2400" b="0" i="0" dirty="0">
                <a:solidFill>
                  <a:srgbClr val="211452"/>
                </a:solidFill>
                <a:effectLst/>
                <a:latin typeface="Times New Roman" panose="02020603050405020304" pitchFamily="18" charset="0"/>
                <a:cs typeface="Times New Roman" panose="02020603050405020304" pitchFamily="18" charset="0"/>
              </a:rPr>
              <a:t> : la nicotine va libérer des neurotransmetteurs du plaisir tels que la dopamine, mais également d’autres impliqués dans la sensation de stress. A haute dose, elle peut causer des maux de tête.</a:t>
            </a:r>
            <a:endParaRPr lang="fr-FR" sz="2400" b="0" i="0" dirty="0">
              <a:solidFill>
                <a:srgbClr val="354145"/>
              </a:solidFill>
              <a:effectLst/>
              <a:latin typeface="Times New Roman" panose="02020603050405020304" pitchFamily="18" charset="0"/>
              <a:cs typeface="Times New Roman" panose="02020603050405020304" pitchFamily="18" charset="0"/>
            </a:endParaRPr>
          </a:p>
          <a:p>
            <a:pPr marL="342900" indent="-342900" algn="just">
              <a:spcAft>
                <a:spcPts val="1200"/>
              </a:spcAft>
              <a:buFont typeface="Wingdings" panose="05000000000000000000" pitchFamily="2" charset="2"/>
              <a:buChar char="Ø"/>
            </a:pPr>
            <a:r>
              <a:rPr lang="fr-FR" sz="2400" b="0" i="0" dirty="0">
                <a:solidFill>
                  <a:srgbClr val="211452"/>
                </a:solidFill>
                <a:effectLst/>
                <a:latin typeface="Times New Roman" panose="02020603050405020304" pitchFamily="18" charset="0"/>
                <a:cs typeface="Times New Roman" panose="02020603050405020304" pitchFamily="18" charset="0"/>
              </a:rPr>
              <a:t>Le </a:t>
            </a:r>
            <a:r>
              <a:rPr lang="fr-FR" sz="2400" b="1" i="0" dirty="0">
                <a:solidFill>
                  <a:srgbClr val="211452"/>
                </a:solidFill>
                <a:effectLst/>
                <a:latin typeface="Times New Roman" panose="02020603050405020304" pitchFamily="18" charset="0"/>
                <a:cs typeface="Times New Roman" panose="02020603050405020304" pitchFamily="18" charset="0"/>
              </a:rPr>
              <a:t>système digestif</a:t>
            </a:r>
            <a:r>
              <a:rPr lang="fr-FR" sz="2400" b="0" i="0" dirty="0">
                <a:solidFill>
                  <a:srgbClr val="211452"/>
                </a:solidFill>
                <a:effectLst/>
                <a:latin typeface="Times New Roman" panose="02020603050405020304" pitchFamily="18" charset="0"/>
                <a:cs typeface="Times New Roman" panose="02020603050405020304" pitchFamily="18" charset="0"/>
              </a:rPr>
              <a:t> : cette substance aide à la digestion, mais peut provoquer des nausées voire des diarrhées à forte dose.</a:t>
            </a:r>
            <a:endParaRPr lang="fr-FR" sz="2400" b="0" i="0" dirty="0">
              <a:solidFill>
                <a:srgbClr val="354145"/>
              </a:solidFill>
              <a:effectLst/>
              <a:latin typeface="Times New Roman" panose="02020603050405020304" pitchFamily="18" charset="0"/>
              <a:cs typeface="Times New Roman" panose="02020603050405020304" pitchFamily="18" charset="0"/>
            </a:endParaRPr>
          </a:p>
          <a:p>
            <a:pPr marL="342900" indent="-342900" algn="just">
              <a:spcAft>
                <a:spcPts val="1200"/>
              </a:spcAft>
              <a:buFont typeface="Wingdings" panose="05000000000000000000" pitchFamily="2" charset="2"/>
              <a:buChar char="Ø"/>
            </a:pPr>
            <a:r>
              <a:rPr lang="fr-FR" sz="2400" b="0" i="0" dirty="0">
                <a:solidFill>
                  <a:srgbClr val="211452"/>
                </a:solidFill>
                <a:effectLst/>
                <a:latin typeface="Times New Roman" panose="02020603050405020304" pitchFamily="18" charset="0"/>
                <a:cs typeface="Times New Roman" panose="02020603050405020304" pitchFamily="18" charset="0"/>
              </a:rPr>
              <a:t>Le </a:t>
            </a:r>
            <a:r>
              <a:rPr lang="fr-FR" sz="2400" b="1" i="0" dirty="0">
                <a:solidFill>
                  <a:srgbClr val="211452"/>
                </a:solidFill>
                <a:effectLst/>
                <a:latin typeface="Times New Roman" panose="02020603050405020304" pitchFamily="18" charset="0"/>
                <a:cs typeface="Times New Roman" panose="02020603050405020304" pitchFamily="18" charset="0"/>
              </a:rPr>
              <a:t>cœur </a:t>
            </a:r>
            <a:r>
              <a:rPr lang="fr-FR" sz="2400" b="0" i="0" dirty="0">
                <a:solidFill>
                  <a:srgbClr val="211452"/>
                </a:solidFill>
                <a:effectLst/>
                <a:latin typeface="Times New Roman" panose="02020603050405020304" pitchFamily="18" charset="0"/>
                <a:cs typeface="Times New Roman" panose="02020603050405020304" pitchFamily="18" charset="0"/>
              </a:rPr>
              <a:t>: la nicotine active le système cardio-vasculaire, en tant que substance excitante. Elle peut causer des insomnies à forte dose, ainsi que de la tachycardie.</a:t>
            </a:r>
            <a:endParaRPr lang="fr-FR" sz="2400" b="0" i="0" dirty="0">
              <a:solidFill>
                <a:srgbClr val="354145"/>
              </a:solidFill>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0736A7A-7385-6E68-EB2C-359A9CE9C46F}"/>
              </a:ext>
            </a:extLst>
          </p:cNvPr>
          <p:cNvSpPr/>
          <p:nvPr/>
        </p:nvSpPr>
        <p:spPr>
          <a:xfrm>
            <a:off x="4153989" y="375113"/>
            <a:ext cx="6828436"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Les effets à double sens de la nicotine</a:t>
            </a:r>
          </a:p>
        </p:txBody>
      </p:sp>
    </p:spTree>
    <p:extLst>
      <p:ext uri="{BB962C8B-B14F-4D97-AF65-F5344CB8AC3E}">
        <p14:creationId xmlns:p14="http://schemas.microsoft.com/office/powerpoint/2010/main" val="243573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195588" y="1472446"/>
            <a:ext cx="8893744" cy="4985980"/>
          </a:xfrm>
          <a:prstGeom prst="rect">
            <a:avLst/>
          </a:prstGeom>
          <a:noFill/>
        </p:spPr>
        <p:txBody>
          <a:bodyPr wrap="square" rtlCol="0">
            <a:spAutoFit/>
          </a:bodyPr>
          <a:lstStyle/>
          <a:p>
            <a:pPr>
              <a:spcAft>
                <a:spcPts val="1200"/>
              </a:spcAft>
            </a:pPr>
            <a:r>
              <a:rPr lang="fr-FR" sz="2400" b="0" i="0" dirty="0">
                <a:solidFill>
                  <a:srgbClr val="3E3E3E"/>
                </a:solidFill>
                <a:effectLst/>
                <a:latin typeface="Times New Roman" panose="02020603050405020304" pitchFamily="18" charset="0"/>
                <a:cs typeface="Times New Roman" panose="02020603050405020304" pitchFamily="18" charset="0"/>
              </a:rPr>
              <a:t>La fumée de tabac est un aérosol, c'est-à-dire un mélange de gaz et de particules. </a:t>
            </a:r>
          </a:p>
          <a:p>
            <a:pPr>
              <a:spcAft>
                <a:spcPts val="1200"/>
              </a:spcAft>
            </a:pPr>
            <a:r>
              <a:rPr lang="fr-FR" sz="2400" b="0" i="0" dirty="0">
                <a:solidFill>
                  <a:srgbClr val="3E3E3E"/>
                </a:solidFill>
                <a:effectLst/>
                <a:latin typeface="Times New Roman" panose="02020603050405020304" pitchFamily="18" charset="0"/>
                <a:cs typeface="Times New Roman" panose="02020603050405020304" pitchFamily="18" charset="0"/>
              </a:rPr>
              <a:t>Ce mélange se forme à une température pouvant atteindre 1 000° à 1 500 °C. </a:t>
            </a:r>
          </a:p>
          <a:p>
            <a:pPr>
              <a:spcAft>
                <a:spcPts val="1200"/>
              </a:spcAft>
            </a:pPr>
            <a:r>
              <a:rPr lang="fr-FR" sz="2400" b="0" i="0" dirty="0">
                <a:solidFill>
                  <a:srgbClr val="3E3E3E"/>
                </a:solidFill>
                <a:effectLst/>
                <a:latin typeface="Times New Roman" panose="02020603050405020304" pitchFamily="18" charset="0"/>
                <a:cs typeface="Times New Roman" panose="02020603050405020304" pitchFamily="18" charset="0"/>
              </a:rPr>
              <a:t>La cendre apparaît, tandis que la fumée se forme. C’est à ce moment que les 2 500 composés chimiques contenus dans le tabac non brûlé passent à plus de 4 000 substances dont beaucoup sont toxiques.</a:t>
            </a:r>
          </a:p>
          <a:p>
            <a:r>
              <a:rPr lang="fr-FR" sz="2400" dirty="0">
                <a:solidFill>
                  <a:srgbClr val="3E3E3E"/>
                </a:solidFill>
                <a:latin typeface="Times New Roman" panose="02020603050405020304" pitchFamily="18" charset="0"/>
                <a:cs typeface="Times New Roman" panose="02020603050405020304" pitchFamily="18" charset="0"/>
              </a:rPr>
              <a:t>On y retrouve toujours la nicotine, les goudrons et les agents de saveur mais il en existe beaucoup d’autres, telles que :</a:t>
            </a:r>
          </a:p>
          <a:p>
            <a:pPr marL="342900" indent="-342900">
              <a:buFont typeface="Wingdings" panose="05000000000000000000" pitchFamily="2" charset="2"/>
              <a:buChar char="Ø"/>
            </a:pPr>
            <a:r>
              <a:rPr lang="fr-FR" sz="2400" dirty="0">
                <a:solidFill>
                  <a:srgbClr val="3E3E3E"/>
                </a:solidFill>
                <a:latin typeface="Times New Roman" panose="02020603050405020304" pitchFamily="18" charset="0"/>
                <a:cs typeface="Times New Roman" panose="02020603050405020304" pitchFamily="18" charset="0"/>
              </a:rPr>
              <a:t>Des gaz toxiques (monoxyde de carbone, oxyde d’azote, acide cyanhydrique, ammoniac) </a:t>
            </a:r>
          </a:p>
          <a:p>
            <a:pPr marL="342900" indent="-342900">
              <a:spcAft>
                <a:spcPts val="1200"/>
              </a:spcAft>
              <a:buFont typeface="Wingdings" panose="05000000000000000000" pitchFamily="2" charset="2"/>
              <a:buChar char="Ø"/>
            </a:pPr>
            <a:r>
              <a:rPr lang="fr-FR" sz="2400" dirty="0">
                <a:solidFill>
                  <a:srgbClr val="3E3E3E"/>
                </a:solidFill>
                <a:latin typeface="Times New Roman" panose="02020603050405020304" pitchFamily="18" charset="0"/>
                <a:cs typeface="Times New Roman" panose="02020603050405020304" pitchFamily="18" charset="0"/>
              </a:rPr>
              <a:t>Des métaux lourds (cadmium, plomb, chrome, mercure).</a:t>
            </a:r>
          </a:p>
        </p:txBody>
      </p:sp>
      <p:sp>
        <p:nvSpPr>
          <p:cNvPr id="2" name="Rectangle 1">
            <a:extLst>
              <a:ext uri="{FF2B5EF4-FFF2-40B4-BE49-F238E27FC236}">
                <a16:creationId xmlns:a16="http://schemas.microsoft.com/office/drawing/2014/main" id="{E0736A7A-7385-6E68-EB2C-359A9CE9C46F}"/>
              </a:ext>
            </a:extLst>
          </p:cNvPr>
          <p:cNvSpPr/>
          <p:nvPr/>
        </p:nvSpPr>
        <p:spPr>
          <a:xfrm>
            <a:off x="4153988" y="375113"/>
            <a:ext cx="6395299"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Processus chimique de la fumée</a:t>
            </a:r>
          </a:p>
        </p:txBody>
      </p:sp>
    </p:spTree>
    <p:extLst>
      <p:ext uri="{BB962C8B-B14F-4D97-AF65-F5344CB8AC3E}">
        <p14:creationId xmlns:p14="http://schemas.microsoft.com/office/powerpoint/2010/main" val="403514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736000" y="5883277"/>
            <a:ext cx="720000" cy="89638"/>
            <a:chOff x="5342615" y="6257925"/>
            <a:chExt cx="1468948" cy="182880"/>
          </a:xfrm>
        </p:grpSpPr>
        <p:sp>
          <p:nvSpPr>
            <p:cNvPr id="3" name="Oval 2"/>
            <p:cNvSpPr>
              <a:spLocks noChangeAspect="1"/>
            </p:cNvSpPr>
            <p:nvPr/>
          </p:nvSpPr>
          <p:spPr>
            <a:xfrm>
              <a:off x="5342615" y="6257925"/>
              <a:ext cx="182880" cy="182880"/>
            </a:xfrm>
            <a:prstGeom prst="ellipse">
              <a:avLst/>
            </a:prstGeom>
            <a:solidFill>
              <a:srgbClr val="B8C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Oval 18"/>
            <p:cNvSpPr>
              <a:spLocks noChangeAspect="1"/>
            </p:cNvSpPr>
            <p:nvPr/>
          </p:nvSpPr>
          <p:spPr>
            <a:xfrm>
              <a:off x="5664132" y="6257925"/>
              <a:ext cx="182880" cy="182880"/>
            </a:xfrm>
            <a:prstGeom prst="ellipse">
              <a:avLst/>
            </a:prstGeom>
            <a:solidFill>
              <a:srgbClr val="99A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3" name="Oval 22"/>
            <p:cNvSpPr>
              <a:spLocks noChangeAspect="1"/>
            </p:cNvSpPr>
            <p:nvPr/>
          </p:nvSpPr>
          <p:spPr>
            <a:xfrm>
              <a:off x="5985649" y="6257925"/>
              <a:ext cx="182880" cy="182880"/>
            </a:xfrm>
            <a:prstGeom prst="ellipse">
              <a:avLst/>
            </a:prstGeom>
            <a:solidFill>
              <a:srgbClr val="7C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5" name="Oval 24"/>
            <p:cNvSpPr>
              <a:spLocks noChangeAspect="1"/>
            </p:cNvSpPr>
            <p:nvPr/>
          </p:nvSpPr>
          <p:spPr>
            <a:xfrm>
              <a:off x="6307166" y="6257925"/>
              <a:ext cx="182880" cy="182880"/>
            </a:xfrm>
            <a:prstGeom prst="ellipse">
              <a:avLst/>
            </a:prstGeom>
            <a:solidFill>
              <a:srgbClr val="637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Oval 26"/>
            <p:cNvSpPr>
              <a:spLocks noChangeAspect="1"/>
            </p:cNvSpPr>
            <p:nvPr/>
          </p:nvSpPr>
          <p:spPr>
            <a:xfrm>
              <a:off x="6628683" y="6257925"/>
              <a:ext cx="182880" cy="182880"/>
            </a:xfrm>
            <a:prstGeom prst="ellipse">
              <a:avLst/>
            </a:prstGeom>
            <a:solidFill>
              <a:srgbClr val="495D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sp>
        <p:nvSpPr>
          <p:cNvPr id="17" name="Text Placeholder 32"/>
          <p:cNvSpPr txBox="1">
            <a:spLocks/>
          </p:cNvSpPr>
          <p:nvPr/>
        </p:nvSpPr>
        <p:spPr>
          <a:xfrm>
            <a:off x="5017290" y="5445487"/>
            <a:ext cx="2157420" cy="34260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en-US" sz="1000" b="1" dirty="0">
                <a:solidFill>
                  <a:schemeClr val="tx1">
                    <a:lumMod val="65000"/>
                    <a:lumOff val="35000"/>
                  </a:schemeClr>
                </a:solidFill>
                <a:latin typeface="Arial" panose="020B0604020202020204" pitchFamily="34" charset="0"/>
                <a:cs typeface="Arial" panose="020B0604020202020204" pitchFamily="34" charset="0"/>
              </a:rPr>
              <a:t>Support reunion SSE</a:t>
            </a:r>
          </a:p>
        </p:txBody>
      </p:sp>
      <p:sp>
        <p:nvSpPr>
          <p:cNvPr id="13" name="ZoneTexte 12">
            <a:extLst>
              <a:ext uri="{FF2B5EF4-FFF2-40B4-BE49-F238E27FC236}">
                <a16:creationId xmlns:a16="http://schemas.microsoft.com/office/drawing/2014/main" id="{4DE45DA1-7701-42B7-B56B-18CCBD506E17}"/>
              </a:ext>
            </a:extLst>
          </p:cNvPr>
          <p:cNvSpPr txBox="1"/>
          <p:nvPr/>
        </p:nvSpPr>
        <p:spPr>
          <a:xfrm>
            <a:off x="3048000" y="3108012"/>
            <a:ext cx="6096000" cy="646331"/>
          </a:xfrm>
          <a:prstGeom prst="rect">
            <a:avLst/>
          </a:prstGeom>
          <a:noFill/>
        </p:spPr>
        <p:txBody>
          <a:bodyPr wrap="square">
            <a:spAutoFit/>
          </a:bodyPr>
          <a:lstStyle/>
          <a:p>
            <a:br>
              <a:rPr lang="fr-FR" dirty="0"/>
            </a:br>
            <a:endParaRPr lang="fr-FR" dirty="0"/>
          </a:p>
        </p:txBody>
      </p:sp>
      <p:sp>
        <p:nvSpPr>
          <p:cNvPr id="6" name="Rectangle 5">
            <a:extLst>
              <a:ext uri="{FF2B5EF4-FFF2-40B4-BE49-F238E27FC236}">
                <a16:creationId xmlns:a16="http://schemas.microsoft.com/office/drawing/2014/main" id="{37160917-E398-5F4B-268A-76218B543E51}"/>
              </a:ext>
            </a:extLst>
          </p:cNvPr>
          <p:cNvSpPr/>
          <p:nvPr/>
        </p:nvSpPr>
        <p:spPr>
          <a:xfrm>
            <a:off x="809899" y="2525493"/>
            <a:ext cx="3526971" cy="14695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b="1" dirty="0"/>
              <a:t>Le Tabac</a:t>
            </a:r>
          </a:p>
        </p:txBody>
      </p:sp>
      <p:pic>
        <p:nvPicPr>
          <p:cNvPr id="1026" name="Picture 2" descr="tabac — Wiktionnaire, le dictionnaire libre">
            <a:extLst>
              <a:ext uri="{FF2B5EF4-FFF2-40B4-BE49-F238E27FC236}">
                <a16:creationId xmlns:a16="http://schemas.microsoft.com/office/drawing/2014/main" id="{9599D171-128E-9332-50D9-FB3A04B2F7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5845" y="223002"/>
            <a:ext cx="1740681" cy="232090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4C58BE63-C8B1-6AF0-D6DC-CB20D54FFC84}"/>
              </a:ext>
            </a:extLst>
          </p:cNvPr>
          <p:cNvPicPr>
            <a:picLocks noChangeAspect="1"/>
          </p:cNvPicPr>
          <p:nvPr/>
        </p:nvPicPr>
        <p:blipFill>
          <a:blip r:embed="rId5"/>
          <a:stretch>
            <a:fillRect/>
          </a:stretch>
        </p:blipFill>
        <p:spPr>
          <a:xfrm>
            <a:off x="4983959" y="3585433"/>
            <a:ext cx="2628900" cy="1743075"/>
          </a:xfrm>
          <a:prstGeom prst="rect">
            <a:avLst/>
          </a:prstGeom>
        </p:spPr>
      </p:pic>
      <p:pic>
        <p:nvPicPr>
          <p:cNvPr id="9" name="Image 8">
            <a:extLst>
              <a:ext uri="{FF2B5EF4-FFF2-40B4-BE49-F238E27FC236}">
                <a16:creationId xmlns:a16="http://schemas.microsoft.com/office/drawing/2014/main" id="{EE95B11C-A628-6EF6-37BB-717FF0C5ED58}"/>
              </a:ext>
            </a:extLst>
          </p:cNvPr>
          <p:cNvPicPr>
            <a:picLocks noChangeAspect="1"/>
          </p:cNvPicPr>
          <p:nvPr/>
        </p:nvPicPr>
        <p:blipFill>
          <a:blip r:embed="rId6"/>
          <a:stretch>
            <a:fillRect/>
          </a:stretch>
        </p:blipFill>
        <p:spPr>
          <a:xfrm>
            <a:off x="8472134" y="2267957"/>
            <a:ext cx="2924175" cy="1562100"/>
          </a:xfrm>
          <a:prstGeom prst="rect">
            <a:avLst/>
          </a:prstGeom>
        </p:spPr>
      </p:pic>
      <p:sp>
        <p:nvSpPr>
          <p:cNvPr id="10" name="Flèche : bas 9">
            <a:extLst>
              <a:ext uri="{FF2B5EF4-FFF2-40B4-BE49-F238E27FC236}">
                <a16:creationId xmlns:a16="http://schemas.microsoft.com/office/drawing/2014/main" id="{F7454EDF-9746-7588-E605-80587870BE6C}"/>
              </a:ext>
            </a:extLst>
          </p:cNvPr>
          <p:cNvSpPr/>
          <p:nvPr/>
        </p:nvSpPr>
        <p:spPr>
          <a:xfrm>
            <a:off x="6051181" y="2578746"/>
            <a:ext cx="247228" cy="146957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bas 10">
            <a:extLst>
              <a:ext uri="{FF2B5EF4-FFF2-40B4-BE49-F238E27FC236}">
                <a16:creationId xmlns:a16="http://schemas.microsoft.com/office/drawing/2014/main" id="{A2E4BC90-1BE8-9B27-1191-1598CDC94C1E}"/>
              </a:ext>
            </a:extLst>
          </p:cNvPr>
          <p:cNvSpPr/>
          <p:nvPr/>
        </p:nvSpPr>
        <p:spPr>
          <a:xfrm rot="13998961">
            <a:off x="7576015" y="2792158"/>
            <a:ext cx="247228" cy="1469571"/>
          </a:xfrm>
          <a:prstGeom prst="downArrow">
            <a:avLst>
              <a:gd name="adj1" fmla="val 52996"/>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4347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195588" y="1347321"/>
            <a:ext cx="8893744" cy="4985980"/>
          </a:xfrm>
          <a:prstGeom prst="rect">
            <a:avLst/>
          </a:prstGeom>
          <a:noFill/>
        </p:spPr>
        <p:txBody>
          <a:bodyPr wrap="square" rtlCol="0">
            <a:spAutoFit/>
          </a:bodyPr>
          <a:lstStyle/>
          <a:p>
            <a:pPr>
              <a:spcAft>
                <a:spcPts val="1200"/>
              </a:spcAft>
            </a:pPr>
            <a:r>
              <a:rPr lang="fr-FR" sz="2400" b="0" i="0" dirty="0">
                <a:solidFill>
                  <a:srgbClr val="3E3E3E"/>
                </a:solidFill>
                <a:effectLst/>
                <a:latin typeface="Times New Roman" panose="02020603050405020304" pitchFamily="18" charset="0"/>
                <a:cs typeface="Times New Roman" panose="02020603050405020304" pitchFamily="18" charset="0"/>
              </a:rPr>
              <a:t>La fumée de tabac est un aérosol, c'est-à-dire un mélange de gaz et de particules. </a:t>
            </a:r>
          </a:p>
          <a:p>
            <a:pPr>
              <a:spcAft>
                <a:spcPts val="1200"/>
              </a:spcAft>
            </a:pPr>
            <a:r>
              <a:rPr lang="fr-FR" sz="2400" b="0" i="0" dirty="0">
                <a:solidFill>
                  <a:srgbClr val="3E3E3E"/>
                </a:solidFill>
                <a:effectLst/>
                <a:latin typeface="Times New Roman" panose="02020603050405020304" pitchFamily="18" charset="0"/>
                <a:cs typeface="Times New Roman" panose="02020603050405020304" pitchFamily="18" charset="0"/>
              </a:rPr>
              <a:t>Ce mélange se forme à une température pouvant atteindre 1 000° à 1 500 °C. </a:t>
            </a:r>
          </a:p>
          <a:p>
            <a:pPr>
              <a:spcAft>
                <a:spcPts val="1200"/>
              </a:spcAft>
            </a:pPr>
            <a:r>
              <a:rPr lang="fr-FR" sz="2400" b="0" i="0" dirty="0">
                <a:solidFill>
                  <a:srgbClr val="3E3E3E"/>
                </a:solidFill>
                <a:effectLst/>
                <a:latin typeface="Times New Roman" panose="02020603050405020304" pitchFamily="18" charset="0"/>
                <a:cs typeface="Times New Roman" panose="02020603050405020304" pitchFamily="18" charset="0"/>
              </a:rPr>
              <a:t>La cendre apparaît, tandis que la fumée se forme. C’est à ce moment que les 2 500 composés chimiques contenus dans le tabac non brûlé passent à plus de 4 000 substances dont beaucoup sont toxiques.</a:t>
            </a:r>
          </a:p>
          <a:p>
            <a:r>
              <a:rPr lang="fr-FR" sz="2400" dirty="0">
                <a:solidFill>
                  <a:srgbClr val="3E3E3E"/>
                </a:solidFill>
                <a:latin typeface="Times New Roman" panose="02020603050405020304" pitchFamily="18" charset="0"/>
                <a:cs typeface="Times New Roman" panose="02020603050405020304" pitchFamily="18" charset="0"/>
              </a:rPr>
              <a:t>On y retrouve toujours la nicotine, les goudrons et les agents de saveur mais il en existe beaucoup d’autres, telles que :</a:t>
            </a:r>
          </a:p>
          <a:p>
            <a:pPr marL="342900" indent="-342900">
              <a:buFont typeface="Wingdings" panose="05000000000000000000" pitchFamily="2" charset="2"/>
              <a:buChar char="Ø"/>
            </a:pPr>
            <a:r>
              <a:rPr lang="fr-FR" sz="2400" dirty="0">
                <a:solidFill>
                  <a:srgbClr val="3E3E3E"/>
                </a:solidFill>
                <a:latin typeface="Times New Roman" panose="02020603050405020304" pitchFamily="18" charset="0"/>
                <a:cs typeface="Times New Roman" panose="02020603050405020304" pitchFamily="18" charset="0"/>
              </a:rPr>
              <a:t>Des gaz toxiques (monoxyde de carbone, oxyde d’azote, acide cyanhydrique, ammoniac) </a:t>
            </a:r>
          </a:p>
          <a:p>
            <a:pPr marL="342900" indent="-342900">
              <a:spcAft>
                <a:spcPts val="1200"/>
              </a:spcAft>
              <a:buFont typeface="Wingdings" panose="05000000000000000000" pitchFamily="2" charset="2"/>
              <a:buChar char="Ø"/>
            </a:pPr>
            <a:r>
              <a:rPr lang="fr-FR" sz="2400" dirty="0">
                <a:solidFill>
                  <a:srgbClr val="3E3E3E"/>
                </a:solidFill>
                <a:latin typeface="Times New Roman" panose="02020603050405020304" pitchFamily="18" charset="0"/>
                <a:cs typeface="Times New Roman" panose="02020603050405020304" pitchFamily="18" charset="0"/>
              </a:rPr>
              <a:t>Des métaux lourds (cadmium, plomb, chrome, mercure).</a:t>
            </a:r>
          </a:p>
        </p:txBody>
      </p:sp>
      <p:sp>
        <p:nvSpPr>
          <p:cNvPr id="2" name="Rectangle 1">
            <a:extLst>
              <a:ext uri="{FF2B5EF4-FFF2-40B4-BE49-F238E27FC236}">
                <a16:creationId xmlns:a16="http://schemas.microsoft.com/office/drawing/2014/main" id="{E0736A7A-7385-6E68-EB2C-359A9CE9C46F}"/>
              </a:ext>
            </a:extLst>
          </p:cNvPr>
          <p:cNvSpPr/>
          <p:nvPr/>
        </p:nvSpPr>
        <p:spPr>
          <a:xfrm>
            <a:off x="4153988" y="375113"/>
            <a:ext cx="747333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Processus chimique de la fumée de tabac</a:t>
            </a:r>
          </a:p>
        </p:txBody>
      </p:sp>
    </p:spTree>
    <p:extLst>
      <p:ext uri="{BB962C8B-B14F-4D97-AF65-F5344CB8AC3E}">
        <p14:creationId xmlns:p14="http://schemas.microsoft.com/office/powerpoint/2010/main" val="280032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pic>
        <p:nvPicPr>
          <p:cNvPr id="2050" name="Picture 2" descr="Infographie Autopsie d'un meurtrier - Lig'up (Communauté Éducative)">
            <a:extLst>
              <a:ext uri="{FF2B5EF4-FFF2-40B4-BE49-F238E27FC236}">
                <a16:creationId xmlns:a16="http://schemas.microsoft.com/office/drawing/2014/main" id="{8ED2A04C-21BF-6BF0-2807-3CA578175BC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6872" y="988170"/>
            <a:ext cx="4446871" cy="58313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750958-C7BD-8BAB-D11A-81850B3B6B81}"/>
              </a:ext>
            </a:extLst>
          </p:cNvPr>
          <p:cNvSpPr/>
          <p:nvPr/>
        </p:nvSpPr>
        <p:spPr>
          <a:xfrm>
            <a:off x="4153988" y="375113"/>
            <a:ext cx="747333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Processus chimique de la fumée de tabac</a:t>
            </a:r>
          </a:p>
        </p:txBody>
      </p:sp>
    </p:spTree>
    <p:extLst>
      <p:ext uri="{BB962C8B-B14F-4D97-AF65-F5344CB8AC3E}">
        <p14:creationId xmlns:p14="http://schemas.microsoft.com/office/powerpoint/2010/main" val="20722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195588" y="1347321"/>
            <a:ext cx="8893744" cy="4985980"/>
          </a:xfrm>
          <a:prstGeom prst="rect">
            <a:avLst/>
          </a:prstGeom>
          <a:noFill/>
        </p:spPr>
        <p:txBody>
          <a:bodyPr wrap="square" rtlCol="0">
            <a:spAutoFit/>
          </a:bodyPr>
          <a:lstStyle/>
          <a:p>
            <a:pPr algn="l">
              <a:spcAft>
                <a:spcPts val="1200"/>
              </a:spcAft>
            </a:pPr>
            <a:r>
              <a:rPr lang="fr-FR" sz="2400" b="0" i="0" dirty="0">
                <a:solidFill>
                  <a:srgbClr val="000000"/>
                </a:solidFill>
                <a:effectLst/>
                <a:latin typeface="Times New Roman" panose="02020603050405020304" pitchFamily="18" charset="0"/>
                <a:cs typeface="Times New Roman" panose="02020603050405020304" pitchFamily="18" charset="0"/>
              </a:rPr>
              <a:t>On différencie :</a:t>
            </a:r>
          </a:p>
          <a:p>
            <a:pPr marL="342900" indent="-342900" algn="l">
              <a:spcAft>
                <a:spcPts val="1200"/>
              </a:spcAft>
              <a:buFont typeface="Wingdings" panose="05000000000000000000" pitchFamily="2" charset="2"/>
              <a:buChar char="Ø"/>
            </a:pPr>
            <a:r>
              <a:rPr lang="fr-FR" sz="2400" b="1" dirty="0">
                <a:solidFill>
                  <a:srgbClr val="000000"/>
                </a:solidFill>
                <a:latin typeface="Times New Roman" panose="02020603050405020304" pitchFamily="18" charset="0"/>
                <a:cs typeface="Times New Roman" panose="02020603050405020304" pitchFamily="18" charset="0"/>
              </a:rPr>
              <a:t>L</a:t>
            </a:r>
            <a:r>
              <a:rPr lang="fr-FR" sz="2400" b="1" i="0" dirty="0">
                <a:solidFill>
                  <a:srgbClr val="000000"/>
                </a:solidFill>
                <a:effectLst/>
                <a:latin typeface="Times New Roman" panose="02020603050405020304" pitchFamily="18" charset="0"/>
                <a:cs typeface="Times New Roman" panose="02020603050405020304" pitchFamily="18" charset="0"/>
              </a:rPr>
              <a:t>e tabagisme actif</a:t>
            </a:r>
            <a:r>
              <a:rPr lang="fr-FR" sz="2400" b="0" i="0" dirty="0">
                <a:solidFill>
                  <a:srgbClr val="000000"/>
                </a:solidFill>
                <a:effectLst/>
                <a:latin typeface="Times New Roman" panose="02020603050405020304" pitchFamily="18" charset="0"/>
                <a:cs typeface="Times New Roman" panose="02020603050405020304" pitchFamily="18" charset="0"/>
              </a:rPr>
              <a:t> qui est l’usage du tabac qu’il soit fumé (cigarette, cigare, pipe, narguilé), prisé, consommé seul ou associé à d’autres substances (cannabis, héroïne...) ;</a:t>
            </a:r>
          </a:p>
          <a:p>
            <a:pPr marL="342900" indent="-342900" algn="l">
              <a:spcAft>
                <a:spcPts val="1200"/>
              </a:spcAft>
              <a:buFont typeface="Wingdings" panose="05000000000000000000" pitchFamily="2" charset="2"/>
              <a:buChar char="Ø"/>
            </a:pPr>
            <a:r>
              <a:rPr lang="fr-FR" sz="2400" b="1" dirty="0">
                <a:solidFill>
                  <a:srgbClr val="000000"/>
                </a:solidFill>
                <a:latin typeface="Times New Roman" panose="02020603050405020304" pitchFamily="18" charset="0"/>
                <a:cs typeface="Times New Roman" panose="02020603050405020304" pitchFamily="18" charset="0"/>
              </a:rPr>
              <a:t>L</a:t>
            </a:r>
            <a:r>
              <a:rPr lang="fr-FR" sz="2400" b="1" i="0" dirty="0">
                <a:solidFill>
                  <a:srgbClr val="000000"/>
                </a:solidFill>
                <a:effectLst/>
                <a:latin typeface="Times New Roman" panose="02020603050405020304" pitchFamily="18" charset="0"/>
                <a:cs typeface="Times New Roman" panose="02020603050405020304" pitchFamily="18" charset="0"/>
              </a:rPr>
              <a:t>e tabagisme passif</a:t>
            </a:r>
            <a:r>
              <a:rPr lang="fr-FR" sz="2400" b="0" i="0" dirty="0">
                <a:solidFill>
                  <a:srgbClr val="000000"/>
                </a:solidFill>
                <a:effectLst/>
                <a:latin typeface="Times New Roman" panose="02020603050405020304" pitchFamily="18" charset="0"/>
                <a:cs typeface="Times New Roman" panose="02020603050405020304" pitchFamily="18" charset="0"/>
              </a:rPr>
              <a:t> qui est le fait d'inhaler de manière involontaire la fumée dégagée par un ou plusieurs fumeurs. Les enfants de parents fumeurs sont particulièrement exposés au tabagisme passif. Par extension, on parle aussi de tabagisme passif pour l’exposition du fœtus au tabagisme (actif ou passif) de la mère pendant la grossesse.</a:t>
            </a:r>
          </a:p>
          <a:p>
            <a:pPr algn="l">
              <a:spcAft>
                <a:spcPts val="1200"/>
              </a:spcAft>
            </a:pPr>
            <a:r>
              <a:rPr lang="fr-FR" sz="2400" b="0" i="0" dirty="0">
                <a:solidFill>
                  <a:srgbClr val="000000"/>
                </a:solidFill>
                <a:effectLst/>
                <a:latin typeface="Times New Roman" panose="02020603050405020304" pitchFamily="18" charset="0"/>
                <a:cs typeface="Times New Roman" panose="02020603050405020304" pitchFamily="18" charset="0"/>
              </a:rPr>
              <a:t>Le tabac présente un risque pour la santé quel que soit son mode de consommation.</a:t>
            </a:r>
          </a:p>
        </p:txBody>
      </p:sp>
      <p:sp>
        <p:nvSpPr>
          <p:cNvPr id="2" name="Rectangle 1">
            <a:extLst>
              <a:ext uri="{FF2B5EF4-FFF2-40B4-BE49-F238E27FC236}">
                <a16:creationId xmlns:a16="http://schemas.microsoft.com/office/drawing/2014/main" id="{E0736A7A-7385-6E68-EB2C-359A9CE9C46F}"/>
              </a:ext>
            </a:extLst>
          </p:cNvPr>
          <p:cNvSpPr/>
          <p:nvPr/>
        </p:nvSpPr>
        <p:spPr>
          <a:xfrm>
            <a:off x="4153988" y="375113"/>
            <a:ext cx="747333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Les tabagismes</a:t>
            </a:r>
          </a:p>
        </p:txBody>
      </p:sp>
    </p:spTree>
    <p:extLst>
      <p:ext uri="{BB962C8B-B14F-4D97-AF65-F5344CB8AC3E}">
        <p14:creationId xmlns:p14="http://schemas.microsoft.com/office/powerpoint/2010/main" val="133744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195588" y="1559076"/>
            <a:ext cx="8229599" cy="4616648"/>
          </a:xfrm>
          <a:prstGeom prst="rect">
            <a:avLst/>
          </a:prstGeom>
          <a:noFill/>
        </p:spPr>
        <p:txBody>
          <a:bodyPr wrap="square" rtlCol="0">
            <a:spAutoFit/>
          </a:bodyPr>
          <a:lstStyle/>
          <a:p>
            <a:pPr algn="l">
              <a:spcAft>
                <a:spcPts val="1800"/>
              </a:spcAft>
            </a:pPr>
            <a:r>
              <a:rPr lang="fr-FR" sz="2400" b="0" i="0" dirty="0">
                <a:solidFill>
                  <a:srgbClr val="000000"/>
                </a:solidFill>
                <a:effectLst/>
                <a:latin typeface="Times New Roman" panose="02020603050405020304" pitchFamily="18" charset="0"/>
                <a:cs typeface="Times New Roman" panose="02020603050405020304" pitchFamily="18" charset="0"/>
              </a:rPr>
              <a:t>La </a:t>
            </a:r>
            <a:r>
              <a:rPr lang="fr-FR" sz="2400" b="1" i="0" dirty="0">
                <a:solidFill>
                  <a:srgbClr val="000000"/>
                </a:solidFill>
                <a:effectLst/>
                <a:latin typeface="Times New Roman" panose="02020603050405020304" pitchFamily="18" charset="0"/>
                <a:cs typeface="Times New Roman" panose="02020603050405020304" pitchFamily="18" charset="0"/>
              </a:rPr>
              <a:t>consommation de tabac </a:t>
            </a:r>
            <a:r>
              <a:rPr lang="fr-FR" sz="2400" b="0" i="0" dirty="0">
                <a:solidFill>
                  <a:srgbClr val="000000"/>
                </a:solidFill>
                <a:effectLst/>
                <a:latin typeface="Times New Roman" panose="02020603050405020304" pitchFamily="18" charset="0"/>
                <a:cs typeface="Times New Roman" panose="02020603050405020304" pitchFamily="18" charset="0"/>
              </a:rPr>
              <a:t>diminue la qualité de vie et reste la première cause de mortalité évitable, avec 75 000 décès, dont 45 000 par cancer, chaque année en France. 8 millions dans le monde.</a:t>
            </a:r>
          </a:p>
          <a:p>
            <a:pPr algn="l">
              <a:spcAft>
                <a:spcPts val="1800"/>
              </a:spcAft>
            </a:pPr>
            <a:r>
              <a:rPr lang="fr-FR" sz="2400" b="0" i="0" dirty="0">
                <a:solidFill>
                  <a:srgbClr val="000000"/>
                </a:solidFill>
                <a:effectLst/>
                <a:latin typeface="Times New Roman" panose="02020603050405020304" pitchFamily="18" charset="0"/>
                <a:cs typeface="Times New Roman" panose="02020603050405020304" pitchFamily="18" charset="0"/>
              </a:rPr>
              <a:t>Il n’existe pas de seuil en-dessous duquel fumer soit sans risque. La mortalité prématurée évitable affecte aussi les fumeurs qui fument peu (problème des CMR qui n’ont pas d’effet seuil).</a:t>
            </a:r>
          </a:p>
          <a:p>
            <a:pPr algn="l">
              <a:spcAft>
                <a:spcPts val="1800"/>
              </a:spcAft>
            </a:pPr>
            <a:r>
              <a:rPr lang="fr-FR" sz="2400" dirty="0">
                <a:solidFill>
                  <a:srgbClr val="000000"/>
                </a:solidFill>
                <a:latin typeface="Times New Roman" panose="02020603050405020304" pitchFamily="18" charset="0"/>
                <a:cs typeface="Times New Roman" panose="02020603050405020304" pitchFamily="18" charset="0"/>
              </a:rPr>
              <a:t>U</a:t>
            </a:r>
            <a:r>
              <a:rPr lang="fr-FR" sz="2400" b="0" i="0" dirty="0">
                <a:solidFill>
                  <a:srgbClr val="000000"/>
                </a:solidFill>
                <a:effectLst/>
                <a:latin typeface="Times New Roman" panose="02020603050405020304" pitchFamily="18" charset="0"/>
                <a:cs typeface="Times New Roman" panose="02020603050405020304" pitchFamily="18" charset="0"/>
              </a:rPr>
              <a:t>ne personne en situation de </a:t>
            </a:r>
            <a:r>
              <a:rPr lang="fr-FR" sz="2400" b="1" i="0" dirty="0">
                <a:solidFill>
                  <a:srgbClr val="000000"/>
                </a:solidFill>
                <a:effectLst/>
                <a:latin typeface="Times New Roman" panose="02020603050405020304" pitchFamily="18" charset="0"/>
                <a:cs typeface="Times New Roman" panose="02020603050405020304" pitchFamily="18" charset="0"/>
              </a:rPr>
              <a:t>tabagisme passif</a:t>
            </a:r>
            <a:r>
              <a:rPr lang="fr-FR" sz="2400" b="0" i="0" dirty="0">
                <a:solidFill>
                  <a:srgbClr val="000000"/>
                </a:solidFill>
                <a:effectLst/>
                <a:latin typeface="Times New Roman" panose="02020603050405020304" pitchFamily="18" charset="0"/>
                <a:cs typeface="Times New Roman" panose="02020603050405020304" pitchFamily="18" charset="0"/>
              </a:rPr>
              <a:t> voit également son risque de développer un cancer augmenter. En France, près de 1 100 décès seraient liés au tabagisme passif chaque année, dont 150 par cancer du poumon.</a:t>
            </a:r>
          </a:p>
        </p:txBody>
      </p:sp>
      <p:sp>
        <p:nvSpPr>
          <p:cNvPr id="2" name="Rectangle 1">
            <a:extLst>
              <a:ext uri="{FF2B5EF4-FFF2-40B4-BE49-F238E27FC236}">
                <a16:creationId xmlns:a16="http://schemas.microsoft.com/office/drawing/2014/main" id="{E0736A7A-7385-6E68-EB2C-359A9CE9C46F}"/>
              </a:ext>
            </a:extLst>
          </p:cNvPr>
          <p:cNvSpPr/>
          <p:nvPr/>
        </p:nvSpPr>
        <p:spPr>
          <a:xfrm>
            <a:off x="4153988" y="375113"/>
            <a:ext cx="747333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Les effets sur la santé</a:t>
            </a:r>
          </a:p>
        </p:txBody>
      </p:sp>
    </p:spTree>
    <p:extLst>
      <p:ext uri="{BB962C8B-B14F-4D97-AF65-F5344CB8AC3E}">
        <p14:creationId xmlns:p14="http://schemas.microsoft.com/office/powerpoint/2010/main" val="117523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590224" y="1135566"/>
            <a:ext cx="8229599" cy="5262979"/>
          </a:xfrm>
          <a:prstGeom prst="rect">
            <a:avLst/>
          </a:prstGeom>
          <a:noFill/>
        </p:spPr>
        <p:txBody>
          <a:bodyPr wrap="square" rtlCol="0">
            <a:spAutoFit/>
          </a:bodyPr>
          <a:lstStyle/>
          <a:p>
            <a:pPr algn="l">
              <a:spcAft>
                <a:spcPts val="600"/>
              </a:spcAft>
            </a:pPr>
            <a:r>
              <a:rPr lang="fr-FR" sz="2800" b="1" i="0" u="sng" dirty="0">
                <a:solidFill>
                  <a:srgbClr val="000000"/>
                </a:solidFill>
                <a:effectLst/>
                <a:latin typeface="Times New Roman" panose="02020603050405020304" pitchFamily="18" charset="0"/>
                <a:cs typeface="Times New Roman" panose="02020603050405020304" pitchFamily="18" charset="0"/>
              </a:rPr>
              <a:t>Tabac et cancers :</a:t>
            </a:r>
          </a:p>
          <a:p>
            <a:pPr algn="l">
              <a:spcAft>
                <a:spcPts val="600"/>
              </a:spcAft>
            </a:pPr>
            <a:r>
              <a:rPr lang="fr-FR" sz="2400" b="1" dirty="0">
                <a:solidFill>
                  <a:srgbClr val="000000"/>
                </a:solidFill>
                <a:latin typeface="Times New Roman" panose="02020603050405020304" pitchFamily="18" charset="0"/>
                <a:cs typeface="Times New Roman" panose="02020603050405020304" pitchFamily="18" charset="0"/>
              </a:rPr>
              <a:t>Cancer du poumon </a:t>
            </a:r>
            <a:r>
              <a:rPr lang="fr-FR"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sz="2400" b="0" i="0" dirty="0">
                <a:solidFill>
                  <a:srgbClr val="000000"/>
                </a:solidFill>
                <a:effectLst/>
                <a:latin typeface="Times New Roman" panose="02020603050405020304" pitchFamily="18" charset="0"/>
                <a:cs typeface="Times New Roman" panose="02020603050405020304" pitchFamily="18" charset="0"/>
              </a:rPr>
              <a:t>Le tabac est responsable de plus de 8 cancers du poumon sur 10.</a:t>
            </a:r>
          </a:p>
          <a:p>
            <a:pPr>
              <a:spcAft>
                <a:spcPts val="600"/>
              </a:spcAft>
            </a:pPr>
            <a:r>
              <a:rPr lang="fr-FR" sz="2400" b="1" dirty="0">
                <a:solidFill>
                  <a:srgbClr val="000000"/>
                </a:solidFill>
                <a:latin typeface="Times New Roman" panose="02020603050405020304" pitchFamily="18" charset="0"/>
                <a:cs typeface="Times New Roman" panose="02020603050405020304" pitchFamily="18" charset="0"/>
              </a:rPr>
              <a:t>C</a:t>
            </a:r>
            <a:r>
              <a:rPr lang="fr-FR" sz="2400" b="1" i="0" dirty="0">
                <a:solidFill>
                  <a:srgbClr val="000000"/>
                </a:solidFill>
                <a:effectLst/>
                <a:latin typeface="Times New Roman" panose="02020603050405020304" pitchFamily="18" charset="0"/>
                <a:cs typeface="Times New Roman" panose="02020603050405020304" pitchFamily="18" charset="0"/>
              </a:rPr>
              <a:t>ancer des voies aérodigestives supérieures </a:t>
            </a:r>
            <a:r>
              <a:rPr lang="fr-FR" sz="2400" i="0" dirty="0">
                <a:solidFill>
                  <a:srgbClr val="00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fr-FR" sz="2400" b="0" i="0" dirty="0">
                <a:solidFill>
                  <a:srgbClr val="000000"/>
                </a:solidFill>
                <a:effectLst/>
                <a:latin typeface="Times New Roman" panose="02020603050405020304" pitchFamily="18" charset="0"/>
                <a:cs typeface="Times New Roman" panose="02020603050405020304" pitchFamily="18" charset="0"/>
              </a:rPr>
              <a:t>Le tabac est responsable de près de 70 % des </a:t>
            </a:r>
            <a:r>
              <a:rPr lang="fr-FR" sz="2400" b="0" i="0" u="sng" dirty="0">
                <a:solidFill>
                  <a:srgbClr val="3D67AE"/>
                </a:solidFill>
                <a:effectLst/>
                <a:latin typeface="Times New Roman" panose="02020603050405020304" pitchFamily="18" charset="0"/>
                <a:cs typeface="Times New Roman" panose="02020603050405020304" pitchFamily="18" charset="0"/>
                <a:hlinkClick r:id="rId6"/>
              </a:rPr>
              <a:t>cancers des </a:t>
            </a:r>
            <a:r>
              <a:rPr lang="fr-FR" sz="2400" b="0" i="0" u="sng" dirty="0">
                <a:solidFill>
                  <a:srgbClr val="3D67AE"/>
                </a:solidFill>
                <a:effectLst/>
                <a:latin typeface="Times New Roman" panose="02020603050405020304" pitchFamily="18" charset="0"/>
                <a:cs typeface="Times New Roman" panose="02020603050405020304" pitchFamily="18" charset="0"/>
                <a:hlinkClick r:id="rId7"/>
              </a:rPr>
              <a:t>voies aérodigestives supérieures</a:t>
            </a:r>
            <a:r>
              <a:rPr lang="fr-FR" sz="2400" b="0" i="0" dirty="0">
                <a:solidFill>
                  <a:srgbClr val="000000"/>
                </a:solidFill>
                <a:effectLst/>
                <a:latin typeface="Times New Roman" panose="02020603050405020304" pitchFamily="18" charset="0"/>
                <a:cs typeface="Times New Roman" panose="02020603050405020304" pitchFamily="18" charset="0"/>
              </a:rPr>
              <a:t> comme la gorge, la bouche, les lèvres, le larynx, l'œsophage.</a:t>
            </a:r>
            <a:endParaRPr lang="fr-FR" sz="2400" i="0" dirty="0">
              <a:solidFill>
                <a:srgbClr val="000000"/>
              </a:solidFill>
              <a:effectLst/>
              <a:latin typeface="Times New Roman" panose="02020603050405020304" pitchFamily="18" charset="0"/>
              <a:cs typeface="Times New Roman" panose="02020603050405020304" pitchFamily="18" charset="0"/>
            </a:endParaRPr>
          </a:p>
          <a:p>
            <a:pPr algn="l">
              <a:spcAft>
                <a:spcPts val="600"/>
              </a:spcAft>
            </a:pPr>
            <a:r>
              <a:rPr lang="fr-FR" sz="2400" b="1" dirty="0">
                <a:solidFill>
                  <a:srgbClr val="000000"/>
                </a:solidFill>
                <a:latin typeface="Times New Roman" panose="02020603050405020304" pitchFamily="18" charset="0"/>
                <a:cs typeface="Times New Roman" panose="02020603050405020304" pitchFamily="18" charset="0"/>
              </a:rPr>
              <a:t>C</a:t>
            </a:r>
            <a:r>
              <a:rPr lang="fr-FR" sz="2400" b="1" i="0" dirty="0">
                <a:solidFill>
                  <a:srgbClr val="000000"/>
                </a:solidFill>
                <a:effectLst/>
                <a:latin typeface="Times New Roman" panose="02020603050405020304" pitchFamily="18" charset="0"/>
                <a:cs typeface="Times New Roman" panose="02020603050405020304" pitchFamily="18" charset="0"/>
              </a:rPr>
              <a:t>ancer de la vessie </a:t>
            </a:r>
            <a:r>
              <a:rPr lang="fr-FR" sz="2400" b="1" i="0" dirty="0">
                <a:solidFill>
                  <a:srgbClr val="00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fr-FR" sz="2400" b="0" i="0" dirty="0">
                <a:solidFill>
                  <a:srgbClr val="000000"/>
                </a:solidFill>
                <a:effectLst/>
                <a:latin typeface="Times New Roman" panose="02020603050405020304" pitchFamily="18" charset="0"/>
                <a:cs typeface="Times New Roman" panose="02020603050405020304" pitchFamily="18" charset="0"/>
              </a:rPr>
              <a:t>Le tabac est responsable de 50 % des </a:t>
            </a:r>
            <a:r>
              <a:rPr lang="fr-FR" sz="2400" b="0" i="0" u="sng" dirty="0">
                <a:solidFill>
                  <a:srgbClr val="3D67AE"/>
                </a:solidFill>
                <a:effectLst/>
                <a:latin typeface="Times New Roman" panose="02020603050405020304" pitchFamily="18" charset="0"/>
                <a:cs typeface="Times New Roman" panose="02020603050405020304" pitchFamily="18" charset="0"/>
                <a:hlinkClick r:id="rId8"/>
              </a:rPr>
              <a:t>cancers de la vessie</a:t>
            </a:r>
            <a:r>
              <a:rPr lang="fr-FR" sz="2400" b="0" i="0" dirty="0">
                <a:solidFill>
                  <a:srgbClr val="000000"/>
                </a:solidFill>
                <a:effectLst/>
                <a:latin typeface="Times New Roman" panose="02020603050405020304" pitchFamily="18" charset="0"/>
                <a:cs typeface="Times New Roman" panose="02020603050405020304" pitchFamily="18" charset="0"/>
              </a:rPr>
              <a:t>.</a:t>
            </a:r>
          </a:p>
          <a:p>
            <a:pPr algn="l">
              <a:spcAft>
                <a:spcPts val="600"/>
              </a:spcAft>
            </a:pPr>
            <a:r>
              <a:rPr lang="fr-FR" sz="2400" b="1" i="0" dirty="0">
                <a:solidFill>
                  <a:srgbClr val="000000"/>
                </a:solidFill>
                <a:effectLst/>
                <a:latin typeface="Times New Roman" panose="02020603050405020304" pitchFamily="18" charset="0"/>
                <a:cs typeface="Times New Roman" panose="02020603050405020304" pitchFamily="18" charset="0"/>
              </a:rPr>
              <a:t>Autres cancers </a:t>
            </a:r>
            <a:r>
              <a:rPr lang="fr-FR" sz="2400" b="0" i="0" dirty="0">
                <a:solidFill>
                  <a:srgbClr val="000000"/>
                </a:solidFill>
                <a:effectLst/>
                <a:latin typeface="Times New Roman" panose="02020603050405020304" pitchFamily="18" charset="0"/>
                <a:cs typeface="Times New Roman" panose="02020603050405020304" pitchFamily="18" charset="0"/>
                <a:sym typeface="Wingdings" panose="05000000000000000000" pitchFamily="2" charset="2"/>
              </a:rPr>
              <a:t> Le tabac serait aussi impliqués dans les cancers du foie, du pancréas, de l’estomac, du rein, du col de l’utérus, du sein, du colon-rectum, de l’ovaire et de certaines leucémies</a:t>
            </a:r>
            <a:endParaRPr lang="fr-FR"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0736A7A-7385-6E68-EB2C-359A9CE9C46F}"/>
              </a:ext>
            </a:extLst>
          </p:cNvPr>
          <p:cNvSpPr/>
          <p:nvPr/>
        </p:nvSpPr>
        <p:spPr>
          <a:xfrm>
            <a:off x="4153988" y="375113"/>
            <a:ext cx="747333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Les effets sur la santé</a:t>
            </a:r>
          </a:p>
        </p:txBody>
      </p:sp>
    </p:spTree>
    <p:extLst>
      <p:ext uri="{BB962C8B-B14F-4D97-AF65-F5344CB8AC3E}">
        <p14:creationId xmlns:p14="http://schemas.microsoft.com/office/powerpoint/2010/main" val="269218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352800" y="1472446"/>
            <a:ext cx="8386354" cy="3293209"/>
          </a:xfrm>
          <a:prstGeom prst="rect">
            <a:avLst/>
          </a:prstGeom>
          <a:noFill/>
        </p:spPr>
        <p:txBody>
          <a:bodyPr wrap="square" rtlCol="0">
            <a:spAutoFit/>
          </a:bodyPr>
          <a:lstStyle/>
          <a:p>
            <a:pPr>
              <a:spcAft>
                <a:spcPts val="2400"/>
              </a:spcAft>
            </a:pPr>
            <a:r>
              <a:rPr lang="fr-FR" sz="2400" dirty="0">
                <a:latin typeface="Times New Roman" panose="02020603050405020304" pitchFamily="18" charset="0"/>
                <a:cs typeface="Times New Roman" panose="02020603050405020304" pitchFamily="18" charset="0"/>
              </a:rPr>
              <a:t>Tabagisme et Amiante :</a:t>
            </a:r>
          </a:p>
          <a:p>
            <a:pPr>
              <a:spcAft>
                <a:spcPts val="2400"/>
              </a:spcAft>
            </a:pPr>
            <a:r>
              <a:rPr lang="fr-FR" sz="2400" dirty="0">
                <a:latin typeface="Times New Roman" panose="02020603050405020304" pitchFamily="18" charset="0"/>
                <a:cs typeface="Times New Roman" panose="02020603050405020304" pitchFamily="18" charset="0"/>
              </a:rPr>
              <a:t>Le tabac multiplie par 10 le risque de cancer du poumon et l’exposition à l’amiante par 1,5. Au total, pour un fumeur exposé professionnellement à l’amiante, le risque est multiplié par 10 x 1,5 = 15. </a:t>
            </a:r>
          </a:p>
          <a:p>
            <a:pPr>
              <a:spcAft>
                <a:spcPts val="2400"/>
              </a:spcAft>
            </a:pPr>
            <a:r>
              <a:rPr lang="fr-FR" sz="2400" dirty="0">
                <a:latin typeface="Times New Roman" panose="02020603050405020304" pitchFamily="18" charset="0"/>
                <a:cs typeface="Times New Roman" panose="02020603050405020304" pitchFamily="18" charset="0"/>
              </a:rPr>
              <a:t>Rien ne permet de distinguer un cancer du fumeur d’un cancer dû à l’exposition à l’amiante.</a:t>
            </a:r>
          </a:p>
        </p:txBody>
      </p:sp>
      <p:sp>
        <p:nvSpPr>
          <p:cNvPr id="2" name="Rectangle 1">
            <a:extLst>
              <a:ext uri="{FF2B5EF4-FFF2-40B4-BE49-F238E27FC236}">
                <a16:creationId xmlns:a16="http://schemas.microsoft.com/office/drawing/2014/main" id="{E0736A7A-7385-6E68-EB2C-359A9CE9C46F}"/>
              </a:ext>
            </a:extLst>
          </p:cNvPr>
          <p:cNvSpPr/>
          <p:nvPr/>
        </p:nvSpPr>
        <p:spPr>
          <a:xfrm>
            <a:off x="4153989" y="375113"/>
            <a:ext cx="573024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Les risques pour la santé</a:t>
            </a:r>
          </a:p>
        </p:txBody>
      </p:sp>
    </p:spTree>
    <p:extLst>
      <p:ext uri="{BB962C8B-B14F-4D97-AF65-F5344CB8AC3E}">
        <p14:creationId xmlns:p14="http://schemas.microsoft.com/office/powerpoint/2010/main" val="43490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195588" y="1847835"/>
            <a:ext cx="8229599" cy="3970318"/>
          </a:xfrm>
          <a:prstGeom prst="rect">
            <a:avLst/>
          </a:prstGeom>
          <a:noFill/>
        </p:spPr>
        <p:txBody>
          <a:bodyPr wrap="square" rtlCol="0">
            <a:spAutoFit/>
          </a:bodyPr>
          <a:lstStyle/>
          <a:p>
            <a:pPr algn="l">
              <a:spcAft>
                <a:spcPts val="1200"/>
              </a:spcAft>
            </a:pPr>
            <a:r>
              <a:rPr lang="fr-FR" sz="2400" b="0" i="0" dirty="0">
                <a:solidFill>
                  <a:srgbClr val="000000"/>
                </a:solidFill>
                <a:effectLst/>
                <a:latin typeface="Times New Roman" panose="02020603050405020304" pitchFamily="18" charset="0"/>
                <a:cs typeface="Times New Roman" panose="02020603050405020304" pitchFamily="18" charset="0"/>
              </a:rPr>
              <a:t>Le tabagisme est l'un des principaux facteurs de risque cardiovasculaire.</a:t>
            </a:r>
          </a:p>
          <a:p>
            <a:pPr algn="l">
              <a:spcAft>
                <a:spcPts val="1200"/>
              </a:spcAft>
            </a:pPr>
            <a:r>
              <a:rPr lang="fr-FR" sz="2400" b="0" i="0" dirty="0">
                <a:solidFill>
                  <a:srgbClr val="000000"/>
                </a:solidFill>
                <a:effectLst/>
                <a:latin typeface="Times New Roman" panose="02020603050405020304" pitchFamily="18" charset="0"/>
                <a:cs typeface="Times New Roman" panose="02020603050405020304" pitchFamily="18" charset="0"/>
              </a:rPr>
              <a:t>Il favorise la survenue de nombreuses maladies telles que:</a:t>
            </a:r>
          </a:p>
          <a:p>
            <a:pPr marL="342900" indent="-342900" algn="l">
              <a:spcAft>
                <a:spcPts val="1200"/>
              </a:spcAft>
              <a:buFont typeface="Wingdings" panose="05000000000000000000" pitchFamily="2" charset="2"/>
              <a:buChar char="Ø"/>
            </a:pPr>
            <a:r>
              <a:rPr lang="fr-FR" sz="2400" b="0" i="0" dirty="0">
                <a:solidFill>
                  <a:srgbClr val="000000"/>
                </a:solidFill>
                <a:effectLst/>
                <a:latin typeface="Times New Roman" panose="02020603050405020304" pitchFamily="18" charset="0"/>
                <a:cs typeface="Times New Roman" panose="02020603050405020304" pitchFamily="18" charset="0"/>
              </a:rPr>
              <a:t>l</a:t>
            </a:r>
            <a:r>
              <a:rPr lang="fr-FR" sz="2400" dirty="0">
                <a:solidFill>
                  <a:srgbClr val="000000"/>
                </a:solidFill>
                <a:latin typeface="Times New Roman" panose="02020603050405020304" pitchFamily="18" charset="0"/>
                <a:cs typeface="Times New Roman" panose="02020603050405020304" pitchFamily="18" charset="0"/>
              </a:rPr>
              <a:t>’</a:t>
            </a:r>
            <a:r>
              <a:rPr lang="fr-FR" sz="2400" b="0" i="0" dirty="0">
                <a:solidFill>
                  <a:srgbClr val="000000"/>
                </a:solidFill>
                <a:effectLst/>
                <a:latin typeface="Times New Roman" panose="02020603050405020304" pitchFamily="18" charset="0"/>
                <a:cs typeface="Times New Roman" panose="02020603050405020304" pitchFamily="18" charset="0"/>
              </a:rPr>
              <a:t>angine de poitrine ;</a:t>
            </a:r>
          </a:p>
          <a:p>
            <a:pPr marL="342900" indent="-342900" algn="l">
              <a:spcAft>
                <a:spcPts val="1200"/>
              </a:spcAft>
              <a:buFont typeface="Wingdings" panose="05000000000000000000" pitchFamily="2" charset="2"/>
              <a:buChar char="Ø"/>
            </a:pPr>
            <a:r>
              <a:rPr lang="fr-FR" sz="2400" b="0" i="0" dirty="0">
                <a:solidFill>
                  <a:srgbClr val="000000"/>
                </a:solidFill>
                <a:effectLst/>
                <a:latin typeface="Times New Roman" panose="02020603050405020304" pitchFamily="18" charset="0"/>
                <a:cs typeface="Times New Roman" panose="02020603050405020304" pitchFamily="18" charset="0"/>
              </a:rPr>
              <a:t>l</a:t>
            </a:r>
            <a:r>
              <a:rPr lang="fr-FR" sz="2400" dirty="0">
                <a:solidFill>
                  <a:srgbClr val="000000"/>
                </a:solidFill>
                <a:latin typeface="Times New Roman" panose="02020603050405020304" pitchFamily="18" charset="0"/>
                <a:cs typeface="Times New Roman" panose="02020603050405020304" pitchFamily="18" charset="0"/>
              </a:rPr>
              <a:t>’</a:t>
            </a:r>
            <a:r>
              <a:rPr lang="fr-FR" sz="2400" b="0" i="0" dirty="0">
                <a:solidFill>
                  <a:srgbClr val="000000"/>
                </a:solidFill>
                <a:effectLst/>
                <a:latin typeface="Times New Roman" panose="02020603050405020304" pitchFamily="18" charset="0"/>
                <a:cs typeface="Times New Roman" panose="02020603050405020304" pitchFamily="18" charset="0"/>
              </a:rPr>
              <a:t>infarctus du myocarde ;</a:t>
            </a:r>
          </a:p>
          <a:p>
            <a:pPr marL="342900" indent="-342900" algn="l">
              <a:spcAft>
                <a:spcPts val="1200"/>
              </a:spcAft>
              <a:buFont typeface="Wingdings" panose="05000000000000000000" pitchFamily="2" charset="2"/>
              <a:buChar char="Ø"/>
            </a:pPr>
            <a:r>
              <a:rPr lang="fr-FR" sz="2400" b="0" i="0" dirty="0">
                <a:solidFill>
                  <a:srgbClr val="000000"/>
                </a:solidFill>
                <a:effectLst/>
                <a:latin typeface="Times New Roman" panose="02020603050405020304" pitchFamily="18" charset="0"/>
                <a:cs typeface="Times New Roman" panose="02020603050405020304" pitchFamily="18" charset="0"/>
              </a:rPr>
              <a:t>Les accidents vasculaires cérébraux (AVC) ;</a:t>
            </a:r>
          </a:p>
          <a:p>
            <a:pPr marL="342900" indent="-342900" algn="l">
              <a:spcAft>
                <a:spcPts val="1200"/>
              </a:spcAft>
              <a:buFont typeface="Wingdings" panose="05000000000000000000" pitchFamily="2" charset="2"/>
              <a:buChar char="Ø"/>
            </a:pPr>
            <a:r>
              <a:rPr lang="fr-FR" sz="2400" b="0" i="0" dirty="0">
                <a:solidFill>
                  <a:srgbClr val="000000"/>
                </a:solidFill>
                <a:effectLst/>
                <a:latin typeface="Times New Roman" panose="02020603050405020304" pitchFamily="18" charset="0"/>
                <a:cs typeface="Times New Roman" panose="02020603050405020304" pitchFamily="18" charset="0"/>
              </a:rPr>
              <a:t>l</a:t>
            </a:r>
            <a:r>
              <a:rPr lang="fr-FR" sz="2400" dirty="0">
                <a:solidFill>
                  <a:srgbClr val="000000"/>
                </a:solidFill>
                <a:latin typeface="Times New Roman" panose="02020603050405020304" pitchFamily="18" charset="0"/>
                <a:cs typeface="Times New Roman" panose="02020603050405020304" pitchFamily="18" charset="0"/>
              </a:rPr>
              <a:t>’</a:t>
            </a:r>
            <a:r>
              <a:rPr lang="fr-FR" sz="2400" b="0" i="0" dirty="0">
                <a:solidFill>
                  <a:srgbClr val="000000"/>
                </a:solidFill>
                <a:effectLst/>
                <a:latin typeface="Times New Roman" panose="02020603050405020304" pitchFamily="18" charset="0"/>
                <a:cs typeface="Times New Roman" panose="02020603050405020304" pitchFamily="18" charset="0"/>
              </a:rPr>
              <a:t>artérite des jambes ;</a:t>
            </a:r>
          </a:p>
          <a:p>
            <a:pPr marL="342900" indent="-342900" algn="l">
              <a:spcAft>
                <a:spcPts val="1200"/>
              </a:spcAft>
              <a:buFont typeface="Wingdings" panose="05000000000000000000" pitchFamily="2" charset="2"/>
              <a:buChar char="Ø"/>
            </a:pPr>
            <a:r>
              <a:rPr lang="fr-FR" sz="2400" b="0" i="0" dirty="0">
                <a:solidFill>
                  <a:srgbClr val="000000"/>
                </a:solidFill>
                <a:effectLst/>
                <a:latin typeface="Times New Roman" panose="02020603050405020304" pitchFamily="18" charset="0"/>
                <a:cs typeface="Times New Roman" panose="02020603050405020304" pitchFamily="18" charset="0"/>
              </a:rPr>
              <a:t>ou encore l</a:t>
            </a:r>
            <a:r>
              <a:rPr lang="fr-FR" sz="2400" b="0" i="0" dirty="0">
                <a:solidFill>
                  <a:srgbClr val="000000"/>
                </a:solidFill>
                <a:effectLst/>
                <a:latin typeface="Times New Roman" panose="02020603050405020304" pitchFamily="18" charset="0"/>
                <a:cs typeface="Times New Roman" panose="02020603050405020304" pitchFamily="18" charset="0"/>
                <a:hlinkClick r:id="rId6"/>
              </a:rPr>
              <a:t>’</a:t>
            </a:r>
            <a:r>
              <a:rPr lang="fr-FR" sz="2400" b="0" i="0" dirty="0">
                <a:solidFill>
                  <a:srgbClr val="000000"/>
                </a:solidFill>
                <a:effectLst/>
                <a:latin typeface="Times New Roman" panose="02020603050405020304" pitchFamily="18" charset="0"/>
                <a:cs typeface="Times New Roman" panose="02020603050405020304" pitchFamily="18" charset="0"/>
              </a:rPr>
              <a:t>hypertension artérielle.</a:t>
            </a:r>
          </a:p>
        </p:txBody>
      </p:sp>
      <p:sp>
        <p:nvSpPr>
          <p:cNvPr id="2" name="Rectangle 1">
            <a:extLst>
              <a:ext uri="{FF2B5EF4-FFF2-40B4-BE49-F238E27FC236}">
                <a16:creationId xmlns:a16="http://schemas.microsoft.com/office/drawing/2014/main" id="{E0736A7A-7385-6E68-EB2C-359A9CE9C46F}"/>
              </a:ext>
            </a:extLst>
          </p:cNvPr>
          <p:cNvSpPr/>
          <p:nvPr/>
        </p:nvSpPr>
        <p:spPr>
          <a:xfrm>
            <a:off x="4153988" y="375113"/>
            <a:ext cx="747333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Les effets sur la santé</a:t>
            </a:r>
          </a:p>
        </p:txBody>
      </p:sp>
    </p:spTree>
    <p:extLst>
      <p:ext uri="{BB962C8B-B14F-4D97-AF65-F5344CB8AC3E}">
        <p14:creationId xmlns:p14="http://schemas.microsoft.com/office/powerpoint/2010/main" val="32455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195588" y="1847835"/>
            <a:ext cx="8229599" cy="4247317"/>
          </a:xfrm>
          <a:prstGeom prst="rect">
            <a:avLst/>
          </a:prstGeom>
          <a:noFill/>
        </p:spPr>
        <p:txBody>
          <a:bodyPr wrap="square" rtlCol="0">
            <a:spAutoFit/>
          </a:bodyPr>
          <a:lstStyle/>
          <a:p>
            <a:pPr algn="l">
              <a:spcAft>
                <a:spcPts val="1800"/>
              </a:spcAft>
            </a:pPr>
            <a:r>
              <a:rPr lang="fr-FR" sz="2400" b="0" i="0" dirty="0">
                <a:solidFill>
                  <a:srgbClr val="000000"/>
                </a:solidFill>
                <a:effectLst/>
                <a:latin typeface="Times New Roman" panose="02020603050405020304" pitchFamily="18" charset="0"/>
                <a:cs typeface="Times New Roman" panose="02020603050405020304" pitchFamily="18" charset="0"/>
              </a:rPr>
              <a:t>Maladies respiratoires et infections oto-rhino-laryngologiques</a:t>
            </a:r>
          </a:p>
          <a:p>
            <a:pPr algn="l">
              <a:spcAft>
                <a:spcPts val="1800"/>
              </a:spcAft>
            </a:pPr>
            <a:r>
              <a:rPr lang="fr-FR" sz="2400" b="0" i="0" dirty="0">
                <a:solidFill>
                  <a:srgbClr val="000000"/>
                </a:solidFill>
                <a:effectLst/>
                <a:latin typeface="Times New Roman" panose="02020603050405020304" pitchFamily="18" charset="0"/>
                <a:cs typeface="Times New Roman" panose="02020603050405020304" pitchFamily="18" charset="0"/>
              </a:rPr>
              <a:t>La </a:t>
            </a:r>
            <a:r>
              <a:rPr lang="fr-FR" sz="2400" b="0" i="0" u="sng" dirty="0">
                <a:solidFill>
                  <a:srgbClr val="3D67AE"/>
                </a:solidFill>
                <a:effectLst/>
                <a:latin typeface="Times New Roman" panose="02020603050405020304" pitchFamily="18" charset="0"/>
                <a:cs typeface="Times New Roman" panose="02020603050405020304" pitchFamily="18" charset="0"/>
                <a:hlinkClick r:id="rId6"/>
              </a:rPr>
              <a:t>bronchopneumopathie obstructive</a:t>
            </a:r>
            <a:r>
              <a:rPr lang="fr-FR" sz="2400" b="0" i="0" dirty="0">
                <a:solidFill>
                  <a:srgbClr val="000000"/>
                </a:solidFill>
                <a:effectLst/>
                <a:latin typeface="Times New Roman" panose="02020603050405020304" pitchFamily="18" charset="0"/>
                <a:cs typeface="Times New Roman" panose="02020603050405020304" pitchFamily="18" charset="0"/>
              </a:rPr>
              <a:t> (BPCO) : 85 % des BPCO surviennent chez des fumeurs ou des anciens fumeurs. Chez les personnes atteintes de BPCO, le risque de développer un </a:t>
            </a:r>
            <a:r>
              <a:rPr lang="fr-FR" sz="2400" b="0" i="0" u="sng" dirty="0">
                <a:solidFill>
                  <a:srgbClr val="3D67AE"/>
                </a:solidFill>
                <a:effectLst/>
                <a:latin typeface="Times New Roman" panose="02020603050405020304" pitchFamily="18" charset="0"/>
                <a:cs typeface="Times New Roman" panose="02020603050405020304" pitchFamily="18" charset="0"/>
                <a:hlinkClick r:id="rId7"/>
              </a:rPr>
              <a:t>cancer du poumon</a:t>
            </a:r>
            <a:r>
              <a:rPr lang="fr-FR" sz="2400" b="0" i="0" dirty="0">
                <a:solidFill>
                  <a:srgbClr val="000000"/>
                </a:solidFill>
                <a:effectLst/>
                <a:latin typeface="Times New Roman" panose="02020603050405020304" pitchFamily="18" charset="0"/>
                <a:cs typeface="Times New Roman" panose="02020603050405020304" pitchFamily="18" charset="0"/>
              </a:rPr>
              <a:t> est multiplié par deux.</a:t>
            </a:r>
          </a:p>
          <a:p>
            <a:pPr algn="l"/>
            <a:r>
              <a:rPr lang="fr-FR" sz="2400" b="0" i="0" dirty="0">
                <a:solidFill>
                  <a:srgbClr val="000000"/>
                </a:solidFill>
                <a:effectLst/>
                <a:latin typeface="Times New Roman" panose="02020603050405020304" pitchFamily="18" charset="0"/>
                <a:cs typeface="Times New Roman" panose="02020603050405020304" pitchFamily="18" charset="0"/>
              </a:rPr>
              <a:t>Le </a:t>
            </a:r>
            <a:r>
              <a:rPr lang="fr-FR" sz="2400" b="1" i="0" dirty="0">
                <a:solidFill>
                  <a:srgbClr val="000000"/>
                </a:solidFill>
                <a:effectLst/>
                <a:latin typeface="Times New Roman" panose="02020603050405020304" pitchFamily="18" charset="0"/>
                <a:cs typeface="Times New Roman" panose="02020603050405020304" pitchFamily="18" charset="0"/>
              </a:rPr>
              <a:t>tabagisme passif</a:t>
            </a:r>
            <a:r>
              <a:rPr lang="fr-FR" sz="2400" b="0" i="0" dirty="0">
                <a:solidFill>
                  <a:srgbClr val="000000"/>
                </a:solidFill>
                <a:effectLst/>
                <a:latin typeface="Times New Roman" panose="02020603050405020304" pitchFamily="18" charset="0"/>
                <a:cs typeface="Times New Roman" panose="02020603050405020304" pitchFamily="18" charset="0"/>
              </a:rPr>
              <a:t> augmente également le risque :</a:t>
            </a:r>
          </a:p>
          <a:p>
            <a:pPr algn="l">
              <a:buFont typeface="Arial" panose="020B0604020202020204" pitchFamily="34" charset="0"/>
              <a:buChar char="•"/>
            </a:pPr>
            <a:r>
              <a:rPr lang="fr-FR" sz="2400" b="0" i="0" dirty="0">
                <a:solidFill>
                  <a:srgbClr val="000000"/>
                </a:solidFill>
                <a:effectLst/>
                <a:latin typeface="Times New Roman" panose="02020603050405020304" pitchFamily="18" charset="0"/>
                <a:cs typeface="Times New Roman" panose="02020603050405020304" pitchFamily="18" charset="0"/>
              </a:rPr>
              <a:t>d'</a:t>
            </a:r>
            <a:r>
              <a:rPr lang="fr-FR" sz="2400" b="0" i="0" u="sng" dirty="0">
                <a:solidFill>
                  <a:srgbClr val="3D67AE"/>
                </a:solidFill>
                <a:effectLst/>
                <a:latin typeface="Times New Roman" panose="02020603050405020304" pitchFamily="18" charset="0"/>
                <a:cs typeface="Times New Roman" panose="02020603050405020304" pitchFamily="18" charset="0"/>
                <a:hlinkClick r:id="rId8"/>
              </a:rPr>
              <a:t>asthme chez l'enfant</a:t>
            </a:r>
            <a:r>
              <a:rPr lang="fr-FR" sz="2400" b="0" i="0" dirty="0">
                <a:solidFill>
                  <a:srgbClr val="000000"/>
                </a:solidFill>
                <a:effectLst/>
                <a:latin typeface="Times New Roman" panose="02020603050405020304" pitchFamily="18" charset="0"/>
                <a:cs typeface="Times New Roman" panose="02020603050405020304" pitchFamily="18" charset="0"/>
              </a:rPr>
              <a:t> ;</a:t>
            </a:r>
          </a:p>
          <a:p>
            <a:pPr algn="l">
              <a:buFont typeface="Arial" panose="020B0604020202020204" pitchFamily="34" charset="0"/>
              <a:buChar char="•"/>
            </a:pPr>
            <a:r>
              <a:rPr lang="fr-FR" sz="2400" b="0" i="0" dirty="0">
                <a:solidFill>
                  <a:srgbClr val="000000"/>
                </a:solidFill>
                <a:effectLst/>
                <a:latin typeface="Times New Roman" panose="02020603050405020304" pitchFamily="18" charset="0"/>
                <a:cs typeface="Times New Roman" panose="02020603050405020304" pitchFamily="18" charset="0"/>
              </a:rPr>
              <a:t>d'</a:t>
            </a:r>
            <a:r>
              <a:rPr lang="fr-FR" sz="2400" b="0" i="0" u="sng" dirty="0">
                <a:solidFill>
                  <a:srgbClr val="3D67AE"/>
                </a:solidFill>
                <a:effectLst/>
                <a:latin typeface="Times New Roman" panose="02020603050405020304" pitchFamily="18" charset="0"/>
                <a:cs typeface="Times New Roman" panose="02020603050405020304" pitchFamily="18" charset="0"/>
                <a:hlinkClick r:id="rId9"/>
              </a:rPr>
              <a:t>asthme du nourrisson</a:t>
            </a:r>
            <a:r>
              <a:rPr lang="fr-FR" sz="2400" b="0" i="0" dirty="0">
                <a:solidFill>
                  <a:srgbClr val="000000"/>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fr-FR" sz="2400" b="0" i="0" dirty="0">
                <a:solidFill>
                  <a:srgbClr val="000000"/>
                </a:solidFill>
                <a:effectLst/>
                <a:latin typeface="Times New Roman" panose="02020603050405020304" pitchFamily="18" charset="0"/>
                <a:cs typeface="Times New Roman" panose="02020603050405020304" pitchFamily="18" charset="0"/>
              </a:rPr>
              <a:t>de mort subite chez le bébé.</a:t>
            </a:r>
          </a:p>
          <a:p>
            <a:pPr algn="l">
              <a:spcAft>
                <a:spcPts val="1800"/>
              </a:spcAft>
            </a:pPr>
            <a:endParaRPr lang="fr-FR"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0736A7A-7385-6E68-EB2C-359A9CE9C46F}"/>
              </a:ext>
            </a:extLst>
          </p:cNvPr>
          <p:cNvSpPr/>
          <p:nvPr/>
        </p:nvSpPr>
        <p:spPr>
          <a:xfrm>
            <a:off x="4153988" y="375113"/>
            <a:ext cx="747333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Les effets sur la santé</a:t>
            </a:r>
          </a:p>
        </p:txBody>
      </p:sp>
    </p:spTree>
    <p:extLst>
      <p:ext uri="{BB962C8B-B14F-4D97-AF65-F5344CB8AC3E}">
        <p14:creationId xmlns:p14="http://schemas.microsoft.com/office/powerpoint/2010/main" val="183760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195588" y="1847835"/>
            <a:ext cx="8229599" cy="4031873"/>
          </a:xfrm>
          <a:prstGeom prst="rect">
            <a:avLst/>
          </a:prstGeom>
          <a:noFill/>
        </p:spPr>
        <p:txBody>
          <a:bodyPr wrap="square" rtlCol="0">
            <a:spAutoFit/>
          </a:bodyPr>
          <a:lstStyle/>
          <a:p>
            <a:pPr algn="l">
              <a:spcAft>
                <a:spcPts val="1200"/>
              </a:spcAft>
            </a:pPr>
            <a:r>
              <a:rPr lang="fr-FR" sz="2400" dirty="0">
                <a:solidFill>
                  <a:srgbClr val="000000"/>
                </a:solidFill>
                <a:latin typeface="Times New Roman" panose="02020603050405020304" pitchFamily="18" charset="0"/>
                <a:cs typeface="Times New Roman" panose="02020603050405020304" pitchFamily="18" charset="0"/>
              </a:rPr>
              <a:t>Autres types de maladies :</a:t>
            </a:r>
          </a:p>
          <a:p>
            <a:pPr algn="l">
              <a:spcAft>
                <a:spcPts val="1200"/>
              </a:spcAft>
            </a:pPr>
            <a:r>
              <a:rPr lang="fr-FR" sz="2400" b="0" i="0" dirty="0">
                <a:solidFill>
                  <a:srgbClr val="000000"/>
                </a:solidFill>
                <a:effectLst/>
                <a:latin typeface="Times New Roman" panose="02020603050405020304" pitchFamily="18" charset="0"/>
                <a:cs typeface="Times New Roman" panose="02020603050405020304" pitchFamily="18" charset="0"/>
              </a:rPr>
              <a:t>Le tabac augmente le risque de survenue d'un </a:t>
            </a:r>
            <a:r>
              <a:rPr lang="fr-FR" sz="2400" b="0" i="0" u="sng" dirty="0">
                <a:solidFill>
                  <a:srgbClr val="3D67AE"/>
                </a:solidFill>
                <a:effectLst/>
                <a:latin typeface="Times New Roman" panose="02020603050405020304" pitchFamily="18" charset="0"/>
                <a:cs typeface="Times New Roman" panose="02020603050405020304" pitchFamily="18" charset="0"/>
                <a:hlinkClick r:id="rId6"/>
              </a:rPr>
              <a:t>diabète de type 2</a:t>
            </a:r>
            <a:r>
              <a:rPr lang="fr-FR" sz="2400" b="0" i="0" dirty="0">
                <a:solidFill>
                  <a:srgbClr val="000000"/>
                </a:solidFill>
                <a:effectLst/>
                <a:latin typeface="Times New Roman" panose="02020603050405020304" pitchFamily="18" charset="0"/>
                <a:cs typeface="Times New Roman" panose="02020603050405020304" pitchFamily="18" charset="0"/>
              </a:rPr>
              <a:t>, de </a:t>
            </a:r>
            <a:r>
              <a:rPr lang="fr-FR" sz="2400" b="0" i="0" u="sng" dirty="0">
                <a:solidFill>
                  <a:srgbClr val="3D67AE"/>
                </a:solidFill>
                <a:effectLst/>
                <a:latin typeface="Times New Roman" panose="02020603050405020304" pitchFamily="18" charset="0"/>
                <a:cs typeface="Times New Roman" panose="02020603050405020304" pitchFamily="18" charset="0"/>
                <a:hlinkClick r:id="rId7"/>
              </a:rPr>
              <a:t>maladie de </a:t>
            </a:r>
            <a:r>
              <a:rPr lang="fr-FR" sz="2400" b="0" i="0" u="sng" dirty="0" err="1">
                <a:solidFill>
                  <a:srgbClr val="3D67AE"/>
                </a:solidFill>
                <a:effectLst/>
                <a:latin typeface="Times New Roman" panose="02020603050405020304" pitchFamily="18" charset="0"/>
                <a:cs typeface="Times New Roman" panose="02020603050405020304" pitchFamily="18" charset="0"/>
                <a:hlinkClick r:id="rId7"/>
              </a:rPr>
              <a:t>Crohn</a:t>
            </a:r>
            <a:r>
              <a:rPr lang="fr-FR" sz="2400" b="0" i="0" dirty="0">
                <a:solidFill>
                  <a:srgbClr val="000000"/>
                </a:solidFill>
                <a:effectLst/>
                <a:latin typeface="Times New Roman" panose="02020603050405020304" pitchFamily="18" charset="0"/>
                <a:cs typeface="Times New Roman" panose="02020603050405020304" pitchFamily="18" charset="0"/>
              </a:rPr>
              <a:t>, de </a:t>
            </a:r>
            <a:r>
              <a:rPr lang="fr-FR" sz="2400" b="0" i="0" u="sng" dirty="0">
                <a:solidFill>
                  <a:srgbClr val="3D67AE"/>
                </a:solidFill>
                <a:effectLst/>
                <a:latin typeface="Times New Roman" panose="02020603050405020304" pitchFamily="18" charset="0"/>
                <a:cs typeface="Times New Roman" panose="02020603050405020304" pitchFamily="18" charset="0"/>
                <a:hlinkClick r:id="rId8"/>
              </a:rPr>
              <a:t>polyarthrite rhumatoïde</a:t>
            </a:r>
            <a:r>
              <a:rPr lang="fr-FR" sz="2400" b="0" i="0" dirty="0">
                <a:solidFill>
                  <a:srgbClr val="000000"/>
                </a:solidFill>
                <a:effectLst/>
                <a:latin typeface="Times New Roman" panose="02020603050405020304" pitchFamily="18" charset="0"/>
                <a:cs typeface="Times New Roman" panose="02020603050405020304" pitchFamily="18" charset="0"/>
              </a:rPr>
              <a:t>.</a:t>
            </a:r>
          </a:p>
          <a:p>
            <a:pPr algn="l">
              <a:spcAft>
                <a:spcPts val="1200"/>
              </a:spcAft>
            </a:pPr>
            <a:r>
              <a:rPr lang="fr-FR" sz="2400" b="0" i="0" dirty="0">
                <a:solidFill>
                  <a:srgbClr val="000000"/>
                </a:solidFill>
                <a:effectLst/>
                <a:latin typeface="Times New Roman" panose="02020603050405020304" pitchFamily="18" charset="0"/>
                <a:cs typeface="Times New Roman" panose="02020603050405020304" pitchFamily="18" charset="0"/>
              </a:rPr>
              <a:t>Il aggrave l'évolution de certaines maladies comme la gastrite, l'</a:t>
            </a:r>
            <a:r>
              <a:rPr lang="fr-FR" sz="2400" b="0" i="0" u="sng" dirty="0">
                <a:solidFill>
                  <a:srgbClr val="3D67AE"/>
                </a:solidFill>
                <a:effectLst/>
                <a:latin typeface="Times New Roman" panose="02020603050405020304" pitchFamily="18" charset="0"/>
                <a:cs typeface="Times New Roman" panose="02020603050405020304" pitchFamily="18" charset="0"/>
                <a:hlinkClick r:id="rId9"/>
              </a:rPr>
              <a:t>ulcère gastroduodénal</a:t>
            </a:r>
            <a:r>
              <a:rPr lang="fr-FR" sz="2400" b="0" i="0" dirty="0">
                <a:solidFill>
                  <a:srgbClr val="000000"/>
                </a:solidFill>
                <a:effectLst/>
                <a:latin typeface="Times New Roman" panose="02020603050405020304" pitchFamily="18" charset="0"/>
                <a:cs typeface="Times New Roman" panose="02020603050405020304" pitchFamily="18" charset="0"/>
              </a:rPr>
              <a:t>, le </a:t>
            </a:r>
            <a:r>
              <a:rPr lang="fr-FR" sz="2400" b="0" i="0" u="sng" dirty="0">
                <a:solidFill>
                  <a:srgbClr val="3D67AE"/>
                </a:solidFill>
                <a:effectLst/>
                <a:latin typeface="Times New Roman" panose="02020603050405020304" pitchFamily="18" charset="0"/>
                <a:cs typeface="Times New Roman" panose="02020603050405020304" pitchFamily="18" charset="0"/>
                <a:hlinkClick r:id="rId10"/>
              </a:rPr>
              <a:t>lupus</a:t>
            </a:r>
            <a:r>
              <a:rPr lang="fr-FR" sz="2400" b="0" i="0" dirty="0">
                <a:solidFill>
                  <a:srgbClr val="000000"/>
                </a:solidFill>
                <a:effectLst/>
                <a:latin typeface="Times New Roman" panose="02020603050405020304" pitchFamily="18" charset="0"/>
                <a:cs typeface="Times New Roman" panose="02020603050405020304" pitchFamily="18" charset="0"/>
              </a:rPr>
              <a:t>, la </a:t>
            </a:r>
            <a:r>
              <a:rPr lang="fr-FR" sz="2400" b="0" i="0" u="sng" dirty="0">
                <a:solidFill>
                  <a:srgbClr val="3D67AE"/>
                </a:solidFill>
                <a:effectLst/>
                <a:latin typeface="Times New Roman" panose="02020603050405020304" pitchFamily="18" charset="0"/>
                <a:cs typeface="Times New Roman" panose="02020603050405020304" pitchFamily="18" charset="0"/>
                <a:hlinkClick r:id="rId11"/>
              </a:rPr>
              <a:t>cataracte</a:t>
            </a:r>
            <a:r>
              <a:rPr lang="fr-FR" sz="2400" b="0" i="0" dirty="0">
                <a:solidFill>
                  <a:srgbClr val="000000"/>
                </a:solidFill>
                <a:effectLst/>
                <a:latin typeface="Times New Roman" panose="02020603050405020304" pitchFamily="18" charset="0"/>
                <a:cs typeface="Times New Roman" panose="02020603050405020304" pitchFamily="18" charset="0"/>
              </a:rPr>
              <a:t>, la </a:t>
            </a:r>
            <a:r>
              <a:rPr lang="fr-FR" sz="2400" b="0" i="0" u="sng" dirty="0">
                <a:solidFill>
                  <a:srgbClr val="3D67AE"/>
                </a:solidFill>
                <a:effectLst/>
                <a:latin typeface="Times New Roman" panose="02020603050405020304" pitchFamily="18" charset="0"/>
                <a:cs typeface="Times New Roman" panose="02020603050405020304" pitchFamily="18" charset="0"/>
                <a:hlinkClick r:id="rId12"/>
              </a:rPr>
              <a:t>DMLA</a:t>
            </a:r>
            <a:r>
              <a:rPr lang="fr-FR" sz="2400" b="0" i="0" dirty="0">
                <a:solidFill>
                  <a:srgbClr val="000000"/>
                </a:solidFill>
                <a:effectLst/>
                <a:latin typeface="Times New Roman" panose="02020603050405020304" pitchFamily="18" charset="0"/>
                <a:cs typeface="Times New Roman" panose="02020603050405020304" pitchFamily="18" charset="0"/>
              </a:rPr>
              <a:t>. </a:t>
            </a:r>
          </a:p>
          <a:p>
            <a:pPr algn="l">
              <a:spcAft>
                <a:spcPts val="1200"/>
              </a:spcAft>
            </a:pPr>
            <a:r>
              <a:rPr lang="fr-FR" sz="2400" b="0" i="0" dirty="0">
                <a:solidFill>
                  <a:srgbClr val="000000"/>
                </a:solidFill>
                <a:effectLst/>
                <a:latin typeface="Times New Roman" panose="02020603050405020304" pitchFamily="18" charset="0"/>
                <a:cs typeface="Times New Roman" panose="02020603050405020304" pitchFamily="18" charset="0"/>
              </a:rPr>
              <a:t>Il accentue le manque de larmes et la </a:t>
            </a:r>
            <a:r>
              <a:rPr lang="fr-FR" sz="2400" b="0" i="0" u="sng" dirty="0">
                <a:solidFill>
                  <a:srgbClr val="3D67AE"/>
                </a:solidFill>
                <a:effectLst/>
                <a:latin typeface="Times New Roman" panose="02020603050405020304" pitchFamily="18" charset="0"/>
                <a:cs typeface="Times New Roman" panose="02020603050405020304" pitchFamily="18" charset="0"/>
                <a:hlinkClick r:id="rId13"/>
              </a:rPr>
              <a:t>sécheresse des yeux</a:t>
            </a:r>
            <a:r>
              <a:rPr lang="fr-FR" sz="2400" b="0" i="0" dirty="0">
                <a:solidFill>
                  <a:srgbClr val="000000"/>
                </a:solidFill>
                <a:effectLst/>
                <a:latin typeface="Times New Roman" panose="02020603050405020304" pitchFamily="18" charset="0"/>
                <a:cs typeface="Times New Roman" panose="02020603050405020304" pitchFamily="18" charset="0"/>
              </a:rPr>
              <a:t>.</a:t>
            </a:r>
          </a:p>
          <a:p>
            <a:pPr algn="l">
              <a:spcAft>
                <a:spcPts val="1200"/>
              </a:spcAft>
            </a:pPr>
            <a:r>
              <a:rPr lang="fr-FR" sz="2400" b="0" i="0" dirty="0">
                <a:solidFill>
                  <a:srgbClr val="000000"/>
                </a:solidFill>
                <a:effectLst/>
                <a:latin typeface="Times New Roman" panose="02020603050405020304" pitchFamily="18" charset="0"/>
                <a:cs typeface="Times New Roman" panose="02020603050405020304" pitchFamily="18" charset="0"/>
              </a:rPr>
              <a:t>Il ralentit la cicatrisation après une intervention chirurgicale et favorise la survenue de complications post-opératoires (infection, </a:t>
            </a:r>
            <a:r>
              <a:rPr lang="fr-FR" sz="2400" b="0" i="0" u="sng" dirty="0">
                <a:solidFill>
                  <a:srgbClr val="3D67AE"/>
                </a:solidFill>
                <a:effectLst/>
                <a:latin typeface="Times New Roman" panose="02020603050405020304" pitchFamily="18" charset="0"/>
                <a:cs typeface="Times New Roman" panose="02020603050405020304" pitchFamily="18" charset="0"/>
                <a:hlinkClick r:id="rId14"/>
              </a:rPr>
              <a:t>phlébite</a:t>
            </a:r>
            <a:r>
              <a:rPr lang="fr-FR" sz="2400" b="0" i="0" dirty="0">
                <a:solidFill>
                  <a:srgbClr val="000000"/>
                </a:solidFill>
                <a:effectLst/>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E0736A7A-7385-6E68-EB2C-359A9CE9C46F}"/>
              </a:ext>
            </a:extLst>
          </p:cNvPr>
          <p:cNvSpPr/>
          <p:nvPr/>
        </p:nvSpPr>
        <p:spPr>
          <a:xfrm>
            <a:off x="4153988" y="375113"/>
            <a:ext cx="747333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Les effets sur la santé</a:t>
            </a:r>
          </a:p>
        </p:txBody>
      </p:sp>
    </p:spTree>
    <p:extLst>
      <p:ext uri="{BB962C8B-B14F-4D97-AF65-F5344CB8AC3E}">
        <p14:creationId xmlns:p14="http://schemas.microsoft.com/office/powerpoint/2010/main" val="12811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561350" y="1264356"/>
            <a:ext cx="8229599" cy="4985980"/>
          </a:xfrm>
          <a:prstGeom prst="rect">
            <a:avLst/>
          </a:prstGeom>
          <a:noFill/>
        </p:spPr>
        <p:txBody>
          <a:bodyPr wrap="square" rtlCol="0">
            <a:spAutoFit/>
          </a:bodyPr>
          <a:lstStyle/>
          <a:p>
            <a:r>
              <a:rPr lang="fr-FR" sz="2400" dirty="0">
                <a:solidFill>
                  <a:srgbClr val="000000"/>
                </a:solidFill>
                <a:latin typeface="Times New Roman" panose="02020603050405020304" pitchFamily="18" charset="0"/>
                <a:cs typeface="Times New Roman" panose="02020603050405020304" pitchFamily="18" charset="0"/>
              </a:rPr>
              <a:t>La tabagisme de la femme enceinte augmente les risques :</a:t>
            </a:r>
          </a:p>
          <a:p>
            <a:pPr>
              <a:spcBef>
                <a:spcPts val="1800"/>
              </a:spcBef>
            </a:pPr>
            <a:r>
              <a:rPr lang="fr-FR" sz="2400" b="1" dirty="0">
                <a:solidFill>
                  <a:srgbClr val="000000"/>
                </a:solidFill>
                <a:latin typeface="Times New Roman" panose="02020603050405020304" pitchFamily="18" charset="0"/>
                <a:cs typeface="Times New Roman" panose="02020603050405020304" pitchFamily="18" charset="0"/>
              </a:rPr>
              <a:t>P</a:t>
            </a:r>
            <a:r>
              <a:rPr lang="fr-FR" sz="2400" b="1" i="0" dirty="0">
                <a:solidFill>
                  <a:srgbClr val="000000"/>
                </a:solidFill>
                <a:effectLst/>
                <a:latin typeface="Times New Roman" panose="02020603050405020304" pitchFamily="18" charset="0"/>
                <a:cs typeface="Times New Roman" panose="02020603050405020304" pitchFamily="18" charset="0"/>
              </a:rPr>
              <a:t>our le déroulement de la grossesse elle-même :</a:t>
            </a:r>
          </a:p>
          <a:p>
            <a:pPr marL="342900" indent="-342900" algn="l">
              <a:buFont typeface="Arial" panose="020B0604020202020204" pitchFamily="34" charset="0"/>
              <a:buChar char="•"/>
            </a:pPr>
            <a:r>
              <a:rPr lang="fr-FR" sz="2400" b="0" i="0" dirty="0">
                <a:solidFill>
                  <a:srgbClr val="000000"/>
                </a:solidFill>
                <a:effectLst/>
                <a:latin typeface="Times New Roman" panose="02020603050405020304" pitchFamily="18" charset="0"/>
                <a:cs typeface="Times New Roman" panose="02020603050405020304" pitchFamily="18" charset="0"/>
              </a:rPr>
              <a:t>de </a:t>
            </a:r>
            <a:r>
              <a:rPr lang="fr-FR" sz="2400" b="0" i="0" u="sng" dirty="0">
                <a:solidFill>
                  <a:srgbClr val="3D67AE"/>
                </a:solidFill>
                <a:effectLst/>
                <a:latin typeface="Times New Roman" panose="02020603050405020304" pitchFamily="18" charset="0"/>
                <a:cs typeface="Times New Roman" panose="02020603050405020304" pitchFamily="18" charset="0"/>
                <a:hlinkClick r:id="rId6"/>
              </a:rPr>
              <a:t>fausse couche</a:t>
            </a:r>
            <a:r>
              <a:rPr lang="fr-FR" sz="2400" b="0" i="0" dirty="0">
                <a:solidFill>
                  <a:srgbClr val="000000"/>
                </a:solidFill>
                <a:effectLst/>
                <a:latin typeface="Times New Roman" panose="02020603050405020304" pitchFamily="18" charset="0"/>
                <a:cs typeface="Times New Roman" panose="02020603050405020304" pitchFamily="18" charset="0"/>
              </a:rPr>
              <a:t>, </a:t>
            </a:r>
          </a:p>
          <a:p>
            <a:pPr marL="342900" indent="-342900" algn="l">
              <a:buFont typeface="Arial" panose="020B0604020202020204" pitchFamily="34" charset="0"/>
              <a:buChar char="•"/>
            </a:pPr>
            <a:r>
              <a:rPr lang="fr-FR" sz="2400" b="0" i="0" dirty="0">
                <a:solidFill>
                  <a:srgbClr val="000000"/>
                </a:solidFill>
                <a:effectLst/>
                <a:latin typeface="Times New Roman" panose="02020603050405020304" pitchFamily="18" charset="0"/>
                <a:cs typeface="Times New Roman" panose="02020603050405020304" pitchFamily="18" charset="0"/>
              </a:rPr>
              <a:t>de </a:t>
            </a:r>
            <a:r>
              <a:rPr lang="fr-FR" sz="2400" b="0" i="0" u="sng" dirty="0">
                <a:solidFill>
                  <a:srgbClr val="3D67AE"/>
                </a:solidFill>
                <a:effectLst/>
                <a:latin typeface="Times New Roman" panose="02020603050405020304" pitchFamily="18" charset="0"/>
                <a:cs typeface="Times New Roman" panose="02020603050405020304" pitchFamily="18" charset="0"/>
                <a:hlinkClick r:id="rId7"/>
              </a:rPr>
              <a:t>grossesse extra-utérine</a:t>
            </a:r>
            <a:r>
              <a:rPr lang="fr-FR" sz="2400" b="0" i="0" dirty="0">
                <a:solidFill>
                  <a:srgbClr val="000000"/>
                </a:solidFill>
                <a:effectLst/>
                <a:latin typeface="Times New Roman" panose="02020603050405020304" pitchFamily="18" charset="0"/>
                <a:cs typeface="Times New Roman" panose="02020603050405020304" pitchFamily="18" charset="0"/>
              </a:rPr>
              <a:t> </a:t>
            </a:r>
            <a:endParaRPr lang="fr-FR" sz="2400" dirty="0">
              <a:solidFill>
                <a:srgbClr val="00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fr-FR" sz="2400" b="0" i="0" dirty="0">
                <a:solidFill>
                  <a:srgbClr val="000000"/>
                </a:solidFill>
                <a:effectLst/>
                <a:latin typeface="Times New Roman" panose="02020603050405020304" pitchFamily="18" charset="0"/>
                <a:cs typeface="Times New Roman" panose="02020603050405020304" pitchFamily="18" charset="0"/>
              </a:rPr>
              <a:t>d'</a:t>
            </a:r>
            <a:r>
              <a:rPr lang="fr-FR" sz="2400" b="0" i="0" u="sng" dirty="0">
                <a:solidFill>
                  <a:srgbClr val="3D67AE"/>
                </a:solidFill>
                <a:effectLst/>
                <a:latin typeface="Times New Roman" panose="02020603050405020304" pitchFamily="18" charset="0"/>
                <a:cs typeface="Times New Roman" panose="02020603050405020304" pitchFamily="18" charset="0"/>
                <a:hlinkClick r:id="rId8"/>
              </a:rPr>
              <a:t>accouchement prématuré</a:t>
            </a:r>
            <a:r>
              <a:rPr lang="fr-FR" sz="2400" b="0" i="0" dirty="0">
                <a:solidFill>
                  <a:srgbClr val="000000"/>
                </a:solidFill>
                <a:effectLst/>
                <a:latin typeface="Times New Roman" panose="02020603050405020304" pitchFamily="18" charset="0"/>
                <a:cs typeface="Times New Roman" panose="02020603050405020304" pitchFamily="18" charset="0"/>
              </a:rPr>
              <a:t>.</a:t>
            </a:r>
          </a:p>
          <a:p>
            <a:pPr algn="l">
              <a:spcBef>
                <a:spcPts val="1800"/>
              </a:spcBef>
            </a:pPr>
            <a:r>
              <a:rPr lang="fr-FR" sz="2400" b="1" dirty="0">
                <a:solidFill>
                  <a:srgbClr val="000000"/>
                </a:solidFill>
                <a:latin typeface="Times New Roman" panose="02020603050405020304" pitchFamily="18" charset="0"/>
                <a:cs typeface="Times New Roman" panose="02020603050405020304" pitchFamily="18" charset="0"/>
              </a:rPr>
              <a:t>P</a:t>
            </a:r>
            <a:r>
              <a:rPr lang="fr-FR" sz="2400" b="1" i="0" dirty="0">
                <a:solidFill>
                  <a:srgbClr val="000000"/>
                </a:solidFill>
                <a:effectLst/>
                <a:latin typeface="Times New Roman" panose="02020603050405020304" pitchFamily="18" charset="0"/>
                <a:cs typeface="Times New Roman" panose="02020603050405020304" pitchFamily="18" charset="0"/>
              </a:rPr>
              <a:t>our le fœtus :</a:t>
            </a:r>
          </a:p>
          <a:p>
            <a:pPr marL="342900" indent="-342900" algn="l">
              <a:buFont typeface="Arial" panose="020B0604020202020204" pitchFamily="34" charset="0"/>
              <a:buChar char="•"/>
            </a:pPr>
            <a:r>
              <a:rPr lang="fr-FR" sz="2400" b="0" i="0" dirty="0">
                <a:solidFill>
                  <a:srgbClr val="000000"/>
                </a:solidFill>
                <a:effectLst/>
                <a:latin typeface="Times New Roman" panose="02020603050405020304" pitchFamily="18" charset="0"/>
                <a:cs typeface="Times New Roman" panose="02020603050405020304" pitchFamily="18" charset="0"/>
              </a:rPr>
              <a:t>d'</a:t>
            </a:r>
            <a:r>
              <a:rPr lang="fr-FR" sz="2400" b="0" i="0" u="sng" dirty="0">
                <a:solidFill>
                  <a:srgbClr val="3D67AE"/>
                </a:solidFill>
                <a:effectLst/>
                <a:latin typeface="Times New Roman" panose="02020603050405020304" pitchFamily="18" charset="0"/>
                <a:cs typeface="Times New Roman" panose="02020603050405020304" pitchFamily="18" charset="0"/>
                <a:hlinkClick r:id="rId9"/>
              </a:rPr>
              <a:t>hypotrophie</a:t>
            </a:r>
            <a:r>
              <a:rPr lang="fr-FR" sz="2400" u="sng" dirty="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(retard de croissance) pouvant entrainer </a:t>
            </a:r>
            <a:r>
              <a:rPr lang="fr-FR" sz="2400" b="0" i="0" dirty="0">
                <a:solidFill>
                  <a:srgbClr val="000000"/>
                </a:solidFill>
                <a:effectLst/>
                <a:latin typeface="Times New Roman" panose="02020603050405020304" pitchFamily="18" charset="0"/>
                <a:cs typeface="Times New Roman" panose="02020603050405020304" pitchFamily="18" charset="0"/>
              </a:rPr>
              <a:t>des problèmes, majorés si l'enfant nait prématurément ;</a:t>
            </a:r>
          </a:p>
          <a:p>
            <a:pPr lvl="1">
              <a:buFont typeface="Arial" panose="020B0604020202020204" pitchFamily="34" charset="0"/>
              <a:buChar char="•"/>
            </a:pPr>
            <a:r>
              <a:rPr lang="fr-FR" sz="2400" b="0" i="0" dirty="0">
                <a:solidFill>
                  <a:srgbClr val="000000"/>
                </a:solidFill>
                <a:effectLst/>
                <a:latin typeface="Times New Roman" panose="02020603050405020304" pitchFamily="18" charset="0"/>
                <a:cs typeface="Times New Roman" panose="02020603050405020304" pitchFamily="18" charset="0"/>
              </a:rPr>
              <a:t>de mort fœtale in-utero (augmentation du risque de 47%) ;</a:t>
            </a:r>
          </a:p>
          <a:p>
            <a:pPr lvl="1">
              <a:buFont typeface="Arial" panose="020B0604020202020204" pitchFamily="34" charset="0"/>
              <a:buChar char="•"/>
            </a:pPr>
            <a:r>
              <a:rPr lang="fr-FR" sz="2400" b="0" i="0" dirty="0">
                <a:solidFill>
                  <a:srgbClr val="000000"/>
                </a:solidFill>
                <a:effectLst/>
                <a:latin typeface="Times New Roman" panose="02020603050405020304" pitchFamily="18" charset="0"/>
                <a:cs typeface="Times New Roman" panose="02020603050405020304" pitchFamily="18" charset="0"/>
              </a:rPr>
              <a:t>de mort subite (ou inopinée) du nourrisson ;</a:t>
            </a:r>
          </a:p>
          <a:p>
            <a:pPr lvl="1">
              <a:buFont typeface="Arial" panose="020B0604020202020204" pitchFamily="34" charset="0"/>
              <a:buChar char="•"/>
            </a:pPr>
            <a:r>
              <a:rPr lang="fr-FR" sz="2400" b="0" i="0" dirty="0">
                <a:solidFill>
                  <a:srgbClr val="000000"/>
                </a:solidFill>
                <a:effectLst/>
                <a:latin typeface="Times New Roman" panose="02020603050405020304" pitchFamily="18" charset="0"/>
                <a:cs typeface="Times New Roman" panose="02020603050405020304" pitchFamily="18" charset="0"/>
              </a:rPr>
              <a:t>de réduction des capacités cognitives du nourrisson ;</a:t>
            </a:r>
          </a:p>
          <a:p>
            <a:pPr lvl="1">
              <a:buFont typeface="Arial" panose="020B0604020202020204" pitchFamily="34" charset="0"/>
              <a:buChar char="•"/>
            </a:pPr>
            <a:r>
              <a:rPr lang="fr-FR" sz="2400" b="0" i="0" dirty="0">
                <a:solidFill>
                  <a:srgbClr val="000000"/>
                </a:solidFill>
                <a:effectLst/>
                <a:latin typeface="Times New Roman" panose="02020603050405020304" pitchFamily="18" charset="0"/>
                <a:cs typeface="Times New Roman" panose="02020603050405020304" pitchFamily="18" charset="0"/>
              </a:rPr>
              <a:t>d'apparition de malformations congénitales.</a:t>
            </a:r>
          </a:p>
        </p:txBody>
      </p:sp>
      <p:sp>
        <p:nvSpPr>
          <p:cNvPr id="2" name="Rectangle 1">
            <a:extLst>
              <a:ext uri="{FF2B5EF4-FFF2-40B4-BE49-F238E27FC236}">
                <a16:creationId xmlns:a16="http://schemas.microsoft.com/office/drawing/2014/main" id="{E0736A7A-7385-6E68-EB2C-359A9CE9C46F}"/>
              </a:ext>
            </a:extLst>
          </p:cNvPr>
          <p:cNvSpPr/>
          <p:nvPr/>
        </p:nvSpPr>
        <p:spPr>
          <a:xfrm>
            <a:off x="4153988" y="375113"/>
            <a:ext cx="747333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Les effets sur la santé</a:t>
            </a:r>
          </a:p>
        </p:txBody>
      </p:sp>
    </p:spTree>
    <p:extLst>
      <p:ext uri="{BB962C8B-B14F-4D97-AF65-F5344CB8AC3E}">
        <p14:creationId xmlns:p14="http://schemas.microsoft.com/office/powerpoint/2010/main" val="223799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524666" y="1925300"/>
            <a:ext cx="7831310" cy="2608535"/>
          </a:xfrm>
          <a:prstGeom prst="rect">
            <a:avLst/>
          </a:prstGeom>
          <a:noFill/>
        </p:spPr>
        <p:txBody>
          <a:bodyPr wrap="square" rtlCol="0">
            <a:spAutoFit/>
          </a:bodyPr>
          <a:lstStyle/>
          <a:p>
            <a:pPr algn="ctr">
              <a:lnSpc>
                <a:spcPct val="150000"/>
              </a:lnSpc>
            </a:pPr>
            <a:r>
              <a:rPr lang="fr-FR" sz="2800" b="0" i="0" dirty="0">
                <a:solidFill>
                  <a:srgbClr val="333333"/>
                </a:solidFill>
                <a:effectLst/>
                <a:latin typeface="Times New Roman" panose="02020603050405020304" pitchFamily="18" charset="0"/>
                <a:cs typeface="Times New Roman" panose="02020603050405020304" pitchFamily="18" charset="0"/>
              </a:rPr>
              <a:t>Le tabac est une plante (</a:t>
            </a:r>
            <a:r>
              <a:rPr lang="fr-FR" sz="2800" b="0" i="1" dirty="0">
                <a:solidFill>
                  <a:srgbClr val="333333"/>
                </a:solidFill>
                <a:effectLst/>
                <a:latin typeface="Times New Roman" panose="02020603050405020304" pitchFamily="18" charset="0"/>
                <a:cs typeface="Times New Roman" panose="02020603050405020304" pitchFamily="18" charset="0"/>
              </a:rPr>
              <a:t>Nicotiana tabacum</a:t>
            </a:r>
            <a:r>
              <a:rPr lang="fr-FR" sz="2800" b="0" i="0" dirty="0">
                <a:solidFill>
                  <a:srgbClr val="333333"/>
                </a:solidFill>
                <a:effectLst/>
                <a:latin typeface="Times New Roman" panose="02020603050405020304" pitchFamily="18" charset="0"/>
                <a:cs typeface="Times New Roman" panose="02020603050405020304" pitchFamily="18" charset="0"/>
              </a:rPr>
              <a:t> et </a:t>
            </a:r>
            <a:r>
              <a:rPr lang="fr-FR" sz="2800" b="0" i="1" dirty="0">
                <a:solidFill>
                  <a:srgbClr val="333333"/>
                </a:solidFill>
                <a:effectLst/>
                <a:latin typeface="Times New Roman" panose="02020603050405020304" pitchFamily="18" charset="0"/>
                <a:cs typeface="Times New Roman" panose="02020603050405020304" pitchFamily="18" charset="0"/>
              </a:rPr>
              <a:t>Nicotiana </a:t>
            </a:r>
            <a:r>
              <a:rPr lang="fr-FR" sz="2800" b="0" i="1" dirty="0" err="1">
                <a:solidFill>
                  <a:srgbClr val="333333"/>
                </a:solidFill>
                <a:effectLst/>
                <a:latin typeface="Times New Roman" panose="02020603050405020304" pitchFamily="18" charset="0"/>
                <a:cs typeface="Times New Roman" panose="02020603050405020304" pitchFamily="18" charset="0"/>
              </a:rPr>
              <a:t>rustica</a:t>
            </a:r>
            <a:r>
              <a:rPr lang="fr-FR" sz="2800" b="0" i="0" dirty="0">
                <a:solidFill>
                  <a:srgbClr val="333333"/>
                </a:solidFill>
                <a:effectLst/>
                <a:latin typeface="Times New Roman" panose="02020603050405020304" pitchFamily="18" charset="0"/>
                <a:cs typeface="Times New Roman" panose="02020603050405020304" pitchFamily="18" charset="0"/>
              </a:rPr>
              <a:t>) qui contient de la nicotine, une drogue qui entraîne une dépendance et a des effets à la fois stimulants et dépresseurs.</a:t>
            </a:r>
            <a:endParaRPr lang="fr-FR" sz="28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0736A7A-7385-6E68-EB2C-359A9CE9C46F}"/>
              </a:ext>
            </a:extLst>
          </p:cNvPr>
          <p:cNvSpPr/>
          <p:nvPr/>
        </p:nvSpPr>
        <p:spPr>
          <a:xfrm>
            <a:off x="4153989" y="375113"/>
            <a:ext cx="573024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C’est Quoi ?</a:t>
            </a:r>
          </a:p>
        </p:txBody>
      </p:sp>
      <p:pic>
        <p:nvPicPr>
          <p:cNvPr id="4" name="Image 3">
            <a:extLst>
              <a:ext uri="{FF2B5EF4-FFF2-40B4-BE49-F238E27FC236}">
                <a16:creationId xmlns:a16="http://schemas.microsoft.com/office/drawing/2014/main" id="{EDAC03A5-34E0-1525-4D99-DC5195548C15}"/>
              </a:ext>
            </a:extLst>
          </p:cNvPr>
          <p:cNvPicPr>
            <a:picLocks noChangeAspect="1"/>
          </p:cNvPicPr>
          <p:nvPr/>
        </p:nvPicPr>
        <p:blipFill>
          <a:blip r:embed="rId6"/>
          <a:stretch>
            <a:fillRect/>
          </a:stretch>
        </p:blipFill>
        <p:spPr>
          <a:xfrm>
            <a:off x="287976" y="3988654"/>
            <a:ext cx="3485061" cy="2323374"/>
          </a:xfrm>
          <a:prstGeom prst="rect">
            <a:avLst/>
          </a:prstGeom>
        </p:spPr>
      </p:pic>
    </p:spTree>
    <p:extLst>
      <p:ext uri="{BB962C8B-B14F-4D97-AF65-F5344CB8AC3E}">
        <p14:creationId xmlns:p14="http://schemas.microsoft.com/office/powerpoint/2010/main" val="159830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195588" y="1847835"/>
            <a:ext cx="8229599" cy="3893374"/>
          </a:xfrm>
          <a:prstGeom prst="rect">
            <a:avLst/>
          </a:prstGeom>
          <a:noFill/>
        </p:spPr>
        <p:txBody>
          <a:bodyPr wrap="square" rtlCol="0">
            <a:spAutoFit/>
          </a:bodyPr>
          <a:lstStyle/>
          <a:p>
            <a:pPr algn="l">
              <a:spcAft>
                <a:spcPts val="1800"/>
              </a:spcAft>
            </a:pPr>
            <a:r>
              <a:rPr lang="fr-FR" sz="2400" b="0" i="0" dirty="0">
                <a:solidFill>
                  <a:srgbClr val="000000"/>
                </a:solidFill>
                <a:effectLst/>
                <a:latin typeface="Times New Roman" panose="02020603050405020304" pitchFamily="18" charset="0"/>
                <a:cs typeface="Times New Roman" panose="02020603050405020304" pitchFamily="18" charset="0"/>
              </a:rPr>
              <a:t>Le tabac nuit à la santé mais aussi à l’environnement. </a:t>
            </a:r>
          </a:p>
          <a:p>
            <a:pPr>
              <a:spcAft>
                <a:spcPts val="1200"/>
              </a:spcAft>
            </a:pPr>
            <a:r>
              <a:rPr lang="fr-FR" sz="2400" dirty="0">
                <a:solidFill>
                  <a:srgbClr val="000000"/>
                </a:solidFill>
                <a:latin typeface="Times New Roman" panose="02020603050405020304" pitchFamily="18" charset="0"/>
                <a:cs typeface="Times New Roman" panose="02020603050405020304" pitchFamily="18" charset="0"/>
              </a:rPr>
              <a:t>C</a:t>
            </a:r>
            <a:r>
              <a:rPr lang="fr-FR" sz="2400" dirty="0">
                <a:latin typeface="Marianne"/>
              </a:rPr>
              <a:t>haque année dans le monde , ce sont :</a:t>
            </a:r>
            <a:endParaRPr lang="fr-FR" sz="2400" dirty="0">
              <a:solidFill>
                <a:srgbClr val="000000"/>
              </a:solidFill>
              <a:latin typeface="Times New Roman" panose="02020603050405020304" pitchFamily="18" charset="0"/>
              <a:cs typeface="Times New Roman" panose="02020603050405020304" pitchFamily="18" charset="0"/>
            </a:endParaRPr>
          </a:p>
          <a:p>
            <a:pPr marL="342900" indent="-342900" algn="l">
              <a:spcAft>
                <a:spcPts val="1200"/>
              </a:spcAft>
              <a:buFont typeface="Wingdings" panose="05000000000000000000" pitchFamily="2" charset="2"/>
              <a:buChar char="Ø"/>
            </a:pPr>
            <a:r>
              <a:rPr lang="fr-FR" sz="2400" b="0" i="0" dirty="0">
                <a:effectLst/>
                <a:latin typeface="Marianne"/>
              </a:rPr>
              <a:t>200 000 hectares supplémentaires, qui empiètent sur des terres agricoles</a:t>
            </a:r>
          </a:p>
          <a:p>
            <a:pPr marL="342900" indent="-342900" algn="l">
              <a:spcAft>
                <a:spcPts val="1200"/>
              </a:spcAft>
              <a:buFont typeface="Wingdings" panose="05000000000000000000" pitchFamily="2" charset="2"/>
              <a:buChar char="Ø"/>
            </a:pPr>
            <a:r>
              <a:rPr lang="fr-FR" sz="2400" b="0" i="0" dirty="0">
                <a:effectLst/>
                <a:latin typeface="Marianne"/>
              </a:rPr>
              <a:t>600 millions d’arbres abattus, contribuant à la déforestation à hauteur de 5 %. </a:t>
            </a:r>
          </a:p>
          <a:p>
            <a:pPr marL="342900" indent="-342900" algn="l">
              <a:spcAft>
                <a:spcPts val="1200"/>
              </a:spcAft>
              <a:buFont typeface="Wingdings" panose="05000000000000000000" pitchFamily="2" charset="2"/>
              <a:buChar char="Ø"/>
            </a:pPr>
            <a:r>
              <a:rPr lang="fr-FR" sz="2400" b="0" i="0" dirty="0">
                <a:effectLst/>
                <a:latin typeface="Marianne"/>
              </a:rPr>
              <a:t>22 milliards de tonnes d’eau par an, </a:t>
            </a:r>
          </a:p>
          <a:p>
            <a:pPr marL="342900" indent="-342900" algn="l">
              <a:spcAft>
                <a:spcPts val="1200"/>
              </a:spcAft>
              <a:buFont typeface="Wingdings" panose="05000000000000000000" pitchFamily="2" charset="2"/>
              <a:buChar char="Ø"/>
            </a:pPr>
            <a:r>
              <a:rPr lang="fr-FR" sz="2400" b="0" i="0" dirty="0">
                <a:effectLst/>
                <a:latin typeface="Marianne"/>
              </a:rPr>
              <a:t>de grandes quantités d’engrais et de pesticides.</a:t>
            </a:r>
            <a:endParaRPr lang="fr-FR" sz="2400" b="0" i="0" dirty="0">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0736A7A-7385-6E68-EB2C-359A9CE9C46F}"/>
              </a:ext>
            </a:extLst>
          </p:cNvPr>
          <p:cNvSpPr/>
          <p:nvPr/>
        </p:nvSpPr>
        <p:spPr>
          <a:xfrm>
            <a:off x="4153988" y="375113"/>
            <a:ext cx="747333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Les effets sur l’environnement</a:t>
            </a:r>
          </a:p>
        </p:txBody>
      </p:sp>
    </p:spTree>
    <p:extLst>
      <p:ext uri="{BB962C8B-B14F-4D97-AF65-F5344CB8AC3E}">
        <p14:creationId xmlns:p14="http://schemas.microsoft.com/office/powerpoint/2010/main" val="190673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195588" y="1847835"/>
            <a:ext cx="8229599" cy="4093428"/>
          </a:xfrm>
          <a:prstGeom prst="rect">
            <a:avLst/>
          </a:prstGeom>
          <a:noFill/>
        </p:spPr>
        <p:txBody>
          <a:bodyPr wrap="square" rtlCol="0">
            <a:spAutoFit/>
          </a:bodyPr>
          <a:lstStyle/>
          <a:p>
            <a:pPr algn="l">
              <a:spcAft>
                <a:spcPts val="1200"/>
              </a:spcAft>
            </a:pPr>
            <a:r>
              <a:rPr lang="fr-FR" sz="2400" b="0" i="0" dirty="0">
                <a:effectLst/>
                <a:latin typeface="Marianne"/>
              </a:rPr>
              <a:t>Chaque année, la production, la transformation et le transport du tabac émettent 84 millions de tonnes de CO</a:t>
            </a:r>
            <a:r>
              <a:rPr lang="fr-FR" sz="2400" b="0" i="0" baseline="-25000" dirty="0">
                <a:effectLst/>
                <a:latin typeface="Marianne"/>
              </a:rPr>
              <a:t>2</a:t>
            </a:r>
            <a:r>
              <a:rPr lang="fr-FR" sz="2400" b="0" i="0" dirty="0">
                <a:effectLst/>
                <a:latin typeface="Marianne"/>
              </a:rPr>
              <a:t>. </a:t>
            </a:r>
          </a:p>
          <a:p>
            <a:pPr algn="l">
              <a:spcAft>
                <a:spcPts val="1200"/>
              </a:spcAft>
            </a:pPr>
            <a:r>
              <a:rPr lang="fr-FR" sz="2400" b="0" i="0" dirty="0">
                <a:effectLst/>
                <a:latin typeface="Marianne"/>
              </a:rPr>
              <a:t>On estime que sur tout son cycle de vie, une cigarette émet 14 grammes de CO</a:t>
            </a:r>
            <a:r>
              <a:rPr lang="fr-FR" sz="2400" b="0" i="0" baseline="-25000" dirty="0">
                <a:effectLst/>
                <a:latin typeface="Marianne"/>
              </a:rPr>
              <a:t>2</a:t>
            </a:r>
            <a:r>
              <a:rPr lang="fr-FR" sz="2400" b="0" i="0" dirty="0">
                <a:effectLst/>
                <a:latin typeface="Marianne"/>
              </a:rPr>
              <a:t>.</a:t>
            </a:r>
          </a:p>
          <a:p>
            <a:pPr algn="l">
              <a:spcAft>
                <a:spcPts val="1200"/>
              </a:spcAft>
            </a:pPr>
            <a:r>
              <a:rPr lang="fr-FR" sz="2400" b="0" i="0" dirty="0">
                <a:effectLst/>
                <a:latin typeface="Marianne"/>
              </a:rPr>
              <a:t>Lors de sa consommation, le tabac émet environ 7 000 substances toxiques, dont 70 ont été reconnues cancérigènes, mais dépose aussi de la nicotine résiduelle et d’autres produits chimiques toxiques sur des surfaces intérieures, exposant ainsi les non-fumeurs à des toxines issues de fumées.</a:t>
            </a:r>
          </a:p>
        </p:txBody>
      </p:sp>
      <p:sp>
        <p:nvSpPr>
          <p:cNvPr id="2" name="Rectangle 1">
            <a:extLst>
              <a:ext uri="{FF2B5EF4-FFF2-40B4-BE49-F238E27FC236}">
                <a16:creationId xmlns:a16="http://schemas.microsoft.com/office/drawing/2014/main" id="{E0736A7A-7385-6E68-EB2C-359A9CE9C46F}"/>
              </a:ext>
            </a:extLst>
          </p:cNvPr>
          <p:cNvSpPr/>
          <p:nvPr/>
        </p:nvSpPr>
        <p:spPr>
          <a:xfrm>
            <a:off x="4153988" y="375113"/>
            <a:ext cx="747333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Les effets sur l’environnement</a:t>
            </a:r>
          </a:p>
        </p:txBody>
      </p:sp>
    </p:spTree>
    <p:extLst>
      <p:ext uri="{BB962C8B-B14F-4D97-AF65-F5344CB8AC3E}">
        <p14:creationId xmlns:p14="http://schemas.microsoft.com/office/powerpoint/2010/main" val="352559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509098" y="1464655"/>
            <a:ext cx="8229599" cy="4478149"/>
          </a:xfrm>
          <a:prstGeom prst="rect">
            <a:avLst/>
          </a:prstGeom>
          <a:noFill/>
        </p:spPr>
        <p:txBody>
          <a:bodyPr wrap="square" rtlCol="0">
            <a:spAutoFit/>
          </a:bodyPr>
          <a:lstStyle/>
          <a:p>
            <a:pPr algn="l">
              <a:spcAft>
                <a:spcPts val="1800"/>
              </a:spcAft>
            </a:pPr>
            <a:r>
              <a:rPr lang="fr-FR" sz="2400" b="0" i="0" dirty="0">
                <a:effectLst/>
                <a:latin typeface="Marianne"/>
              </a:rPr>
              <a:t>En fin de vie, les produits du tabac représentent d’importantes quantités de déchets, notamment les filtres. </a:t>
            </a:r>
          </a:p>
          <a:p>
            <a:pPr algn="l">
              <a:spcAft>
                <a:spcPts val="1800"/>
              </a:spcAft>
            </a:pPr>
            <a:r>
              <a:rPr lang="fr-FR" sz="2400" b="0" i="0" dirty="0">
                <a:effectLst/>
                <a:latin typeface="Marianne"/>
              </a:rPr>
              <a:t>4 500 milliards de mégots sont jetés à terre chaque année dans le monde. Ils polluent les cours d’eau, qui à leur tour les charrient jusqu’aux océans. </a:t>
            </a:r>
          </a:p>
          <a:p>
            <a:pPr algn="l">
              <a:spcAft>
                <a:spcPts val="1800"/>
              </a:spcAft>
            </a:pPr>
            <a:r>
              <a:rPr lang="fr-FR" sz="2400" b="0" i="0" dirty="0">
                <a:effectLst/>
                <a:latin typeface="Marianne"/>
              </a:rPr>
              <a:t>Considérés par l’OMS comme des plastiques à usage unique, ils contribuent à la pollution par le plastique au niveau mondial.</a:t>
            </a:r>
          </a:p>
          <a:p>
            <a:pPr algn="l">
              <a:spcAft>
                <a:spcPts val="1800"/>
              </a:spcAft>
            </a:pPr>
            <a:r>
              <a:rPr lang="fr-FR" sz="2400" b="0" i="0" dirty="0">
                <a:effectLst/>
                <a:latin typeface="Marianne"/>
              </a:rPr>
              <a:t>Avant de se dégrader complètement au bout de 15 ans, ils menacent la vie marine et, indirectement, la santé humaine </a:t>
            </a:r>
            <a:r>
              <a:rPr lang="fr-FR" sz="2400" b="0" i="1" dirty="0">
                <a:effectLst/>
                <a:latin typeface="Marianne"/>
              </a:rPr>
              <a:t>via</a:t>
            </a:r>
            <a:r>
              <a:rPr lang="fr-FR" sz="2400" b="0" i="0" dirty="0">
                <a:effectLst/>
                <a:latin typeface="Marianne"/>
              </a:rPr>
              <a:t> les produits de la mer que nous consommons.</a:t>
            </a:r>
            <a:endParaRPr lang="fr-FR" sz="2400" b="0" i="0" dirty="0">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0736A7A-7385-6E68-EB2C-359A9CE9C46F}"/>
              </a:ext>
            </a:extLst>
          </p:cNvPr>
          <p:cNvSpPr/>
          <p:nvPr/>
        </p:nvSpPr>
        <p:spPr>
          <a:xfrm>
            <a:off x="4153988" y="375113"/>
            <a:ext cx="747333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Les effets sur l’environnement</a:t>
            </a:r>
          </a:p>
        </p:txBody>
      </p:sp>
    </p:spTree>
    <p:extLst>
      <p:ext uri="{BB962C8B-B14F-4D97-AF65-F5344CB8AC3E}">
        <p14:creationId xmlns:p14="http://schemas.microsoft.com/office/powerpoint/2010/main" val="169271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614057" y="1402774"/>
            <a:ext cx="8229600" cy="4555093"/>
          </a:xfrm>
          <a:prstGeom prst="rect">
            <a:avLst/>
          </a:prstGeom>
          <a:noFill/>
        </p:spPr>
        <p:txBody>
          <a:bodyPr wrap="square" rtlCol="0">
            <a:spAutoFit/>
          </a:bodyPr>
          <a:lstStyle/>
          <a:p>
            <a:r>
              <a:rPr lang="fr-FR" sz="2800" b="0" i="0" dirty="0">
                <a:solidFill>
                  <a:srgbClr val="3A3A3A"/>
                </a:solidFill>
                <a:effectLst/>
                <a:latin typeface="Times New Roman" panose="02020603050405020304" pitchFamily="18" charset="0"/>
                <a:cs typeface="Times New Roman" panose="02020603050405020304" pitchFamily="18" charset="0"/>
              </a:rPr>
              <a:t>Les données du Baromètre de Santé publique France 2021 montrent que parmi les fumeurs quotidiens : </a:t>
            </a:r>
          </a:p>
          <a:p>
            <a:pPr marL="457200" indent="-457200">
              <a:buFont typeface="Wingdings" panose="05000000000000000000" pitchFamily="2" charset="2"/>
              <a:buChar char="Ø"/>
            </a:pPr>
            <a:r>
              <a:rPr lang="fr-FR" sz="2800" b="0" i="0" dirty="0">
                <a:solidFill>
                  <a:srgbClr val="3A3A3A"/>
                </a:solidFill>
                <a:effectLst/>
                <a:latin typeface="Times New Roman" panose="02020603050405020304" pitchFamily="18" charset="0"/>
                <a:cs typeface="Times New Roman" panose="02020603050405020304" pitchFamily="18" charset="0"/>
              </a:rPr>
              <a:t>59,3% déclarent avoir envie d’arrêter de fumer, </a:t>
            </a:r>
          </a:p>
          <a:p>
            <a:pPr marL="457200" indent="-457200">
              <a:buFont typeface="Wingdings" panose="05000000000000000000" pitchFamily="2" charset="2"/>
              <a:buChar char="Ø"/>
            </a:pPr>
            <a:r>
              <a:rPr lang="fr-FR" sz="2800" b="0" i="0" dirty="0">
                <a:solidFill>
                  <a:srgbClr val="3A3A3A"/>
                </a:solidFill>
                <a:effectLst/>
                <a:latin typeface="Times New Roman" panose="02020603050405020304" pitchFamily="18" charset="0"/>
                <a:cs typeface="Times New Roman" panose="02020603050405020304" pitchFamily="18" charset="0"/>
              </a:rPr>
              <a:t>26,4% déclarent avoir le projet d’arrêter dans les 6 prochains mois,</a:t>
            </a:r>
          </a:p>
          <a:p>
            <a:pPr marL="457200" indent="-457200">
              <a:buFont typeface="Wingdings" panose="05000000000000000000" pitchFamily="2" charset="2"/>
              <a:buChar char="Ø"/>
            </a:pPr>
            <a:r>
              <a:rPr lang="fr-FR" sz="2800" b="0" i="0" dirty="0">
                <a:solidFill>
                  <a:srgbClr val="3A3A3A"/>
                </a:solidFill>
                <a:effectLst/>
                <a:latin typeface="Times New Roman" panose="02020603050405020304" pitchFamily="18" charset="0"/>
                <a:cs typeface="Times New Roman" panose="02020603050405020304" pitchFamily="18" charset="0"/>
              </a:rPr>
              <a:t>30,3% ont fait une tentative d’arrêt d’au moins une semaine dans les 12 derniers mois. </a:t>
            </a:r>
          </a:p>
          <a:p>
            <a:pPr>
              <a:spcBef>
                <a:spcPts val="1200"/>
              </a:spcBef>
            </a:pPr>
            <a:r>
              <a:rPr lang="fr-FR" sz="2800" b="0" i="0" dirty="0">
                <a:solidFill>
                  <a:srgbClr val="3A3A3A"/>
                </a:solidFill>
                <a:effectLst/>
                <a:latin typeface="Times New Roman" panose="02020603050405020304" pitchFamily="18" charset="0"/>
                <a:cs typeface="Times New Roman" panose="02020603050405020304" pitchFamily="18" charset="0"/>
              </a:rPr>
              <a:t>Les hommes fumeurs sont plus nombreux que les femmes fumeuses à avoir envie d’arrêter de fumer (61,7% vs 56,5% des femmes).</a:t>
            </a:r>
            <a:endParaRPr lang="fr-FR" sz="2800" b="0" i="0" dirty="0">
              <a:solidFill>
                <a:srgbClr val="333333"/>
              </a:solidFill>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0736A7A-7385-6E68-EB2C-359A9CE9C46F}"/>
              </a:ext>
            </a:extLst>
          </p:cNvPr>
          <p:cNvSpPr/>
          <p:nvPr/>
        </p:nvSpPr>
        <p:spPr>
          <a:xfrm>
            <a:off x="3857895" y="375113"/>
            <a:ext cx="573024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De l’envie de s’arrêter à l’acte</a:t>
            </a:r>
          </a:p>
        </p:txBody>
      </p:sp>
    </p:spTree>
    <p:extLst>
      <p:ext uri="{BB962C8B-B14F-4D97-AF65-F5344CB8AC3E}">
        <p14:creationId xmlns:p14="http://schemas.microsoft.com/office/powerpoint/2010/main" val="192915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2656126" y="1633878"/>
            <a:ext cx="9396548" cy="507831"/>
          </a:xfrm>
          <a:prstGeom prst="rect">
            <a:avLst/>
          </a:prstGeom>
          <a:noFill/>
        </p:spPr>
        <p:txBody>
          <a:bodyPr wrap="square" rtlCol="0">
            <a:spAutoFit/>
          </a:bodyPr>
          <a:lstStyle/>
          <a:p>
            <a:pPr algn="l">
              <a:spcAft>
                <a:spcPts val="1800"/>
              </a:spcAft>
            </a:pPr>
            <a:r>
              <a:rPr lang="fr-FR" sz="2700" b="1" i="0" dirty="0">
                <a:solidFill>
                  <a:srgbClr val="FF0000"/>
                </a:solidFill>
                <a:effectLst/>
                <a:latin typeface="Times New Roman" panose="02020603050405020304" pitchFamily="18" charset="0"/>
                <a:cs typeface="Times New Roman" panose="02020603050405020304" pitchFamily="18" charset="0"/>
              </a:rPr>
              <a:t>Deux images qui devraient nous convaincre d’arrêter de fumer</a:t>
            </a:r>
          </a:p>
        </p:txBody>
      </p:sp>
      <p:sp>
        <p:nvSpPr>
          <p:cNvPr id="2" name="Rectangle 1">
            <a:extLst>
              <a:ext uri="{FF2B5EF4-FFF2-40B4-BE49-F238E27FC236}">
                <a16:creationId xmlns:a16="http://schemas.microsoft.com/office/drawing/2014/main" id="{E0736A7A-7385-6E68-EB2C-359A9CE9C46F}"/>
              </a:ext>
            </a:extLst>
          </p:cNvPr>
          <p:cNvSpPr/>
          <p:nvPr/>
        </p:nvSpPr>
        <p:spPr>
          <a:xfrm>
            <a:off x="4153988" y="375113"/>
            <a:ext cx="747333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Les bienfaits de l’arrêt sur la santé</a:t>
            </a:r>
          </a:p>
        </p:txBody>
      </p:sp>
      <p:pic>
        <p:nvPicPr>
          <p:cNvPr id="4" name="Image 3">
            <a:extLst>
              <a:ext uri="{FF2B5EF4-FFF2-40B4-BE49-F238E27FC236}">
                <a16:creationId xmlns:a16="http://schemas.microsoft.com/office/drawing/2014/main" id="{8219FD94-7727-C014-998D-5655EEC94AB4}"/>
              </a:ext>
            </a:extLst>
          </p:cNvPr>
          <p:cNvPicPr>
            <a:picLocks noChangeAspect="1"/>
          </p:cNvPicPr>
          <p:nvPr/>
        </p:nvPicPr>
        <p:blipFill>
          <a:blip r:embed="rId6"/>
          <a:stretch>
            <a:fillRect/>
          </a:stretch>
        </p:blipFill>
        <p:spPr>
          <a:xfrm>
            <a:off x="2206948" y="2560320"/>
            <a:ext cx="4369671" cy="3800647"/>
          </a:xfrm>
          <a:prstGeom prst="rect">
            <a:avLst/>
          </a:prstGeom>
        </p:spPr>
      </p:pic>
      <p:pic>
        <p:nvPicPr>
          <p:cNvPr id="6" name="Image 5">
            <a:extLst>
              <a:ext uri="{FF2B5EF4-FFF2-40B4-BE49-F238E27FC236}">
                <a16:creationId xmlns:a16="http://schemas.microsoft.com/office/drawing/2014/main" id="{B60C7C57-7C90-1316-7385-82134BF4B5DD}"/>
              </a:ext>
            </a:extLst>
          </p:cNvPr>
          <p:cNvPicPr>
            <a:picLocks noChangeAspect="1"/>
          </p:cNvPicPr>
          <p:nvPr/>
        </p:nvPicPr>
        <p:blipFill>
          <a:blip r:embed="rId7"/>
          <a:stretch>
            <a:fillRect/>
          </a:stretch>
        </p:blipFill>
        <p:spPr>
          <a:xfrm>
            <a:off x="7228110" y="2560321"/>
            <a:ext cx="4595355" cy="4017194"/>
          </a:xfrm>
          <a:prstGeom prst="rect">
            <a:avLst/>
          </a:prstGeom>
        </p:spPr>
      </p:pic>
    </p:spTree>
    <p:extLst>
      <p:ext uri="{BB962C8B-B14F-4D97-AF65-F5344CB8AC3E}">
        <p14:creationId xmlns:p14="http://schemas.microsoft.com/office/powerpoint/2010/main" val="149774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500840" y="2456512"/>
            <a:ext cx="7829006" cy="3139321"/>
          </a:xfrm>
          <a:prstGeom prst="rect">
            <a:avLst/>
          </a:prstGeom>
          <a:noFill/>
        </p:spPr>
        <p:txBody>
          <a:bodyPr wrap="square" rtlCol="0">
            <a:spAutoFit/>
          </a:bodyPr>
          <a:lstStyle/>
          <a:p>
            <a:pPr algn="ctr">
              <a:spcAft>
                <a:spcPts val="1800"/>
              </a:spcAft>
            </a:pPr>
            <a:r>
              <a:rPr lang="fr-FR" sz="2800" b="0" i="0" dirty="0">
                <a:solidFill>
                  <a:srgbClr val="3E3E3E"/>
                </a:solidFill>
                <a:effectLst/>
                <a:latin typeface="Times New Roman" panose="02020603050405020304" pitchFamily="18" charset="0"/>
                <a:cs typeface="Times New Roman" panose="02020603050405020304" pitchFamily="18" charset="0"/>
              </a:rPr>
              <a:t>Plusieurs méthodes sont reconnues comme efficaces pour arrêter de fumer. D’autres nécessitent encore d’être évaluées.</a:t>
            </a:r>
            <a:endParaRPr lang="fr-FR" sz="2800" b="0" i="0" dirty="0">
              <a:solidFill>
                <a:srgbClr val="3A3A3A"/>
              </a:solidFill>
              <a:effectLst/>
              <a:latin typeface="Times New Roman" panose="02020603050405020304" pitchFamily="18" charset="0"/>
              <a:cs typeface="Times New Roman" panose="02020603050405020304" pitchFamily="18" charset="0"/>
            </a:endParaRPr>
          </a:p>
          <a:p>
            <a:pPr algn="ctr">
              <a:spcAft>
                <a:spcPts val="1800"/>
              </a:spcAft>
            </a:pPr>
            <a:r>
              <a:rPr lang="fr-FR" sz="2800" dirty="0">
                <a:solidFill>
                  <a:srgbClr val="3A3A3A"/>
                </a:solidFill>
                <a:latin typeface="Times New Roman" panose="02020603050405020304" pitchFamily="18" charset="0"/>
                <a:cs typeface="Times New Roman" panose="02020603050405020304" pitchFamily="18" charset="0"/>
              </a:rPr>
              <a:t>Par contre, t</a:t>
            </a:r>
            <a:r>
              <a:rPr lang="fr-FR" sz="2800" b="0" i="0" dirty="0">
                <a:solidFill>
                  <a:srgbClr val="3A3A3A"/>
                </a:solidFill>
                <a:effectLst/>
                <a:latin typeface="Times New Roman" panose="02020603050405020304" pitchFamily="18" charset="0"/>
                <a:cs typeface="Times New Roman" panose="02020603050405020304" pitchFamily="18" charset="0"/>
              </a:rPr>
              <a:t>outes les méthodes pour un sevrage tabagique commence par la MOTIVATION</a:t>
            </a:r>
          </a:p>
          <a:p>
            <a:pPr algn="ctr">
              <a:spcAft>
                <a:spcPts val="1800"/>
              </a:spcAft>
            </a:pPr>
            <a:endParaRPr lang="fr-FR" sz="2800" b="0" i="0" dirty="0">
              <a:solidFill>
                <a:srgbClr val="333333"/>
              </a:solidFill>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0736A7A-7385-6E68-EB2C-359A9CE9C46F}"/>
              </a:ext>
            </a:extLst>
          </p:cNvPr>
          <p:cNvSpPr/>
          <p:nvPr/>
        </p:nvSpPr>
        <p:spPr>
          <a:xfrm>
            <a:off x="3857895" y="375113"/>
            <a:ext cx="6766562"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Les différentes méthodes pour arrêter</a:t>
            </a:r>
          </a:p>
        </p:txBody>
      </p:sp>
    </p:spTree>
    <p:extLst>
      <p:ext uri="{BB962C8B-B14F-4D97-AF65-F5344CB8AC3E}">
        <p14:creationId xmlns:p14="http://schemas.microsoft.com/office/powerpoint/2010/main" val="172293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405046" y="1402774"/>
            <a:ext cx="8325399" cy="4985980"/>
          </a:xfrm>
          <a:prstGeom prst="rect">
            <a:avLst/>
          </a:prstGeom>
          <a:noFill/>
        </p:spPr>
        <p:txBody>
          <a:bodyPr wrap="square" rtlCol="0">
            <a:spAutoFit/>
          </a:bodyPr>
          <a:lstStyle/>
          <a:p>
            <a:pPr>
              <a:spcAft>
                <a:spcPts val="1200"/>
              </a:spcAft>
            </a:pPr>
            <a:r>
              <a:rPr lang="fr-FR" sz="2400" b="0" i="0" dirty="0">
                <a:solidFill>
                  <a:srgbClr val="3A3A3A"/>
                </a:solidFill>
                <a:effectLst/>
                <a:latin typeface="Times New Roman" panose="02020603050405020304" pitchFamily="18" charset="0"/>
                <a:cs typeface="Times New Roman" panose="02020603050405020304" pitchFamily="18" charset="0"/>
              </a:rPr>
              <a:t>Cette accompagnement est réalisé par un professionnel de santé :</a:t>
            </a:r>
          </a:p>
          <a:p>
            <a:pPr algn="l" fontAlgn="base">
              <a:spcAft>
                <a:spcPts val="1200"/>
              </a:spcAft>
            </a:pPr>
            <a:r>
              <a:rPr lang="fr-FR" sz="2400" b="1" i="0" dirty="0">
                <a:effectLst/>
                <a:latin typeface="Times New Roman" panose="02020603050405020304" pitchFamily="18" charset="0"/>
                <a:cs typeface="Times New Roman" panose="02020603050405020304" pitchFamily="18" charset="0"/>
              </a:rPr>
              <a:t>L’entretien motivationnel :</a:t>
            </a:r>
          </a:p>
          <a:p>
            <a:pPr algn="l" fontAlgn="base">
              <a:spcAft>
                <a:spcPts val="1200"/>
              </a:spcAft>
            </a:pPr>
            <a:r>
              <a:rPr lang="fr-FR" sz="2400" dirty="0">
                <a:solidFill>
                  <a:srgbClr val="3E3E3E"/>
                </a:solidFill>
                <a:latin typeface="Times New Roman" panose="02020603050405020304" pitchFamily="18" charset="0"/>
                <a:cs typeface="Times New Roman" panose="02020603050405020304" pitchFamily="18" charset="0"/>
              </a:rPr>
              <a:t>Il </a:t>
            </a:r>
            <a:r>
              <a:rPr lang="fr-FR" sz="2400" b="0" i="0" dirty="0">
                <a:solidFill>
                  <a:srgbClr val="3E3E3E"/>
                </a:solidFill>
                <a:effectLst/>
                <a:latin typeface="Times New Roman" panose="02020603050405020304" pitchFamily="18" charset="0"/>
                <a:cs typeface="Times New Roman" panose="02020603050405020304" pitchFamily="18" charset="0"/>
              </a:rPr>
              <a:t>a pour objectif de susciter ou de renforcer la motivation du patient et l’aider ainsi à changer son comportement. Il favorise l’évocation du changement, les bénéfices attendus et valorise l’autonomie. Il évite la confrontation ou la persuasion.</a:t>
            </a:r>
          </a:p>
          <a:p>
            <a:pPr algn="l" fontAlgn="base"/>
            <a:r>
              <a:rPr lang="fr-FR" sz="2400" b="1" i="0" dirty="0">
                <a:effectLst/>
                <a:latin typeface="Times New Roman" panose="02020603050405020304" pitchFamily="18" charset="0"/>
                <a:cs typeface="Times New Roman" panose="02020603050405020304" pitchFamily="18" charset="0"/>
              </a:rPr>
              <a:t>Les thérapies comportementales et cognitives :</a:t>
            </a:r>
          </a:p>
          <a:p>
            <a:pPr algn="l" fontAlgn="base"/>
            <a:r>
              <a:rPr lang="fr-FR" sz="2400" b="0" i="0" dirty="0">
                <a:solidFill>
                  <a:srgbClr val="3E3E3E"/>
                </a:solidFill>
                <a:effectLst/>
                <a:latin typeface="Times New Roman" panose="02020603050405020304" pitchFamily="18" charset="0"/>
                <a:cs typeface="Times New Roman" panose="02020603050405020304" pitchFamily="18" charset="0"/>
              </a:rPr>
              <a:t>Il s’agit d’une prise en charge psychologique qui aide le fumeur à modifier son comportement. Elle peut aider à ne pas « craquer » pour une cigarette en présence d’un fumeur, à ne plus associer la cigarette au café́ par exemple, à gérer son stress autrement qu’en fumant.</a:t>
            </a:r>
          </a:p>
        </p:txBody>
      </p:sp>
      <p:sp>
        <p:nvSpPr>
          <p:cNvPr id="2" name="Rectangle 1">
            <a:extLst>
              <a:ext uri="{FF2B5EF4-FFF2-40B4-BE49-F238E27FC236}">
                <a16:creationId xmlns:a16="http://schemas.microsoft.com/office/drawing/2014/main" id="{E0736A7A-7385-6E68-EB2C-359A9CE9C46F}"/>
              </a:ext>
            </a:extLst>
          </p:cNvPr>
          <p:cNvSpPr/>
          <p:nvPr/>
        </p:nvSpPr>
        <p:spPr>
          <a:xfrm>
            <a:off x="3857894" y="375113"/>
            <a:ext cx="6601099"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L’accompagnement psychologique</a:t>
            </a:r>
          </a:p>
        </p:txBody>
      </p:sp>
    </p:spTree>
    <p:extLst>
      <p:ext uri="{BB962C8B-B14F-4D97-AF65-F5344CB8AC3E}">
        <p14:creationId xmlns:p14="http://schemas.microsoft.com/office/powerpoint/2010/main" val="249087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405046" y="1228594"/>
            <a:ext cx="8612783" cy="5355312"/>
          </a:xfrm>
          <a:prstGeom prst="rect">
            <a:avLst/>
          </a:prstGeom>
          <a:noFill/>
        </p:spPr>
        <p:txBody>
          <a:bodyPr wrap="square" rtlCol="0">
            <a:spAutoFit/>
          </a:bodyPr>
          <a:lstStyle/>
          <a:p>
            <a:pPr algn="l" fontAlgn="base">
              <a:spcAft>
                <a:spcPts val="1200"/>
              </a:spcAft>
            </a:pPr>
            <a:r>
              <a:rPr lang="fr-FR" sz="2400" b="0" i="0" dirty="0">
                <a:solidFill>
                  <a:srgbClr val="3E3E3E"/>
                </a:solidFill>
                <a:effectLst/>
                <a:latin typeface="Times New Roman" panose="02020603050405020304" pitchFamily="18" charset="0"/>
                <a:cs typeface="Times New Roman" panose="02020603050405020304" pitchFamily="18" charset="0"/>
              </a:rPr>
              <a:t>Leur principe est d’apporter de la nicotine, pour que le fumeur ne ressente pas les signes de manque physique. Petit à petit, le besoin diminue jusqu’à ne plus se manifester (en moyenne, le traitement peut durer de 3 à 6 mois et peut être prolongé si nécessaire). </a:t>
            </a:r>
          </a:p>
          <a:p>
            <a:pPr algn="l" fontAlgn="base">
              <a:spcAft>
                <a:spcPts val="1200"/>
              </a:spcAft>
            </a:pPr>
            <a:r>
              <a:rPr lang="fr-FR" sz="2400" b="0" i="0" dirty="0">
                <a:solidFill>
                  <a:srgbClr val="3E3E3E"/>
                </a:solidFill>
                <a:effectLst/>
                <a:latin typeface="Times New Roman" panose="02020603050405020304" pitchFamily="18" charset="0"/>
                <a:cs typeface="Times New Roman" panose="02020603050405020304" pitchFamily="18" charset="0"/>
              </a:rPr>
              <a:t>Il existe deux grandes catégories de substituts qui peuvent s’utiliser seules ou se combiner entre elles :</a:t>
            </a:r>
          </a:p>
          <a:p>
            <a:pPr marL="342900" indent="-342900" algn="l" fontAlgn="base">
              <a:spcAft>
                <a:spcPts val="1200"/>
              </a:spcAft>
              <a:buFont typeface="Wingdings" panose="05000000000000000000" pitchFamily="2" charset="2"/>
              <a:buChar char="Ø"/>
            </a:pPr>
            <a:r>
              <a:rPr lang="fr-FR" sz="2400" b="0" i="0" dirty="0">
                <a:solidFill>
                  <a:srgbClr val="3E3E3E"/>
                </a:solidFill>
                <a:effectLst/>
                <a:latin typeface="Times New Roman" panose="02020603050405020304" pitchFamily="18" charset="0"/>
                <a:cs typeface="Times New Roman" panose="02020603050405020304" pitchFamily="18" charset="0"/>
              </a:rPr>
              <a:t>A dose continue de nicotine. Il s’agit des patchs ou timbres qui s’appliquent sur la peau. La nicotine passe alors à travers la peau pour gagner la circulation veineuse.</a:t>
            </a:r>
          </a:p>
          <a:p>
            <a:pPr marL="342900" indent="-342900" algn="l" fontAlgn="base">
              <a:spcAft>
                <a:spcPts val="1200"/>
              </a:spcAft>
              <a:buFont typeface="Wingdings" panose="05000000000000000000" pitchFamily="2" charset="2"/>
              <a:buChar char="Ø"/>
            </a:pPr>
            <a:r>
              <a:rPr lang="fr-FR" sz="2400" b="0" i="0" dirty="0">
                <a:solidFill>
                  <a:srgbClr val="3E3E3E"/>
                </a:solidFill>
                <a:effectLst/>
                <a:latin typeface="Times New Roman" panose="02020603050405020304" pitchFamily="18" charset="0"/>
                <a:cs typeface="Times New Roman" panose="02020603050405020304" pitchFamily="18" charset="0"/>
              </a:rPr>
              <a:t>A action rapide. Il s’agit des formes orales - gommes à mâcher, comprimés, </a:t>
            </a:r>
            <a:r>
              <a:rPr lang="fr-FR" sz="2400" b="0" i="0" dirty="0" err="1">
                <a:solidFill>
                  <a:srgbClr val="3E3E3E"/>
                </a:solidFill>
                <a:effectLst/>
                <a:latin typeface="Times New Roman" panose="02020603050405020304" pitchFamily="18" charset="0"/>
                <a:cs typeface="Times New Roman" panose="02020603050405020304" pitchFamily="18" charset="0"/>
              </a:rPr>
              <a:t>inhaleur</a:t>
            </a:r>
            <a:r>
              <a:rPr lang="fr-FR" sz="2400" b="0" i="0" dirty="0">
                <a:solidFill>
                  <a:srgbClr val="3E3E3E"/>
                </a:solidFill>
                <a:effectLst/>
                <a:latin typeface="Times New Roman" panose="02020603050405020304" pitchFamily="18" charset="0"/>
                <a:cs typeface="Times New Roman" panose="02020603050405020304" pitchFamily="18" charset="0"/>
              </a:rPr>
              <a:t>, ou nasales - spray. La nicotine passe par la muqueuse buccale (bouche) ou nasale pour atteindre la circulation veineuse.</a:t>
            </a:r>
          </a:p>
        </p:txBody>
      </p:sp>
      <p:sp>
        <p:nvSpPr>
          <p:cNvPr id="2" name="Rectangle 1">
            <a:extLst>
              <a:ext uri="{FF2B5EF4-FFF2-40B4-BE49-F238E27FC236}">
                <a16:creationId xmlns:a16="http://schemas.microsoft.com/office/drawing/2014/main" id="{E0736A7A-7385-6E68-EB2C-359A9CE9C46F}"/>
              </a:ext>
            </a:extLst>
          </p:cNvPr>
          <p:cNvSpPr/>
          <p:nvPr/>
        </p:nvSpPr>
        <p:spPr>
          <a:xfrm>
            <a:off x="3857894" y="375113"/>
            <a:ext cx="7158449"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Les traitements substitutifs nicotiniques</a:t>
            </a:r>
          </a:p>
        </p:txBody>
      </p:sp>
    </p:spTree>
    <p:extLst>
      <p:ext uri="{BB962C8B-B14F-4D97-AF65-F5344CB8AC3E}">
        <p14:creationId xmlns:p14="http://schemas.microsoft.com/office/powerpoint/2010/main" val="14773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300549" y="1089264"/>
            <a:ext cx="8673737" cy="5709255"/>
          </a:xfrm>
          <a:prstGeom prst="rect">
            <a:avLst/>
          </a:prstGeom>
          <a:noFill/>
        </p:spPr>
        <p:txBody>
          <a:bodyPr wrap="square" rtlCol="0">
            <a:spAutoFit/>
          </a:bodyPr>
          <a:lstStyle/>
          <a:p>
            <a:pPr>
              <a:spcAft>
                <a:spcPts val="1200"/>
              </a:spcAft>
            </a:pPr>
            <a:r>
              <a:rPr lang="fr-FR" sz="2800" b="1" i="0" dirty="0">
                <a:solidFill>
                  <a:srgbClr val="3A3A3A"/>
                </a:solidFill>
                <a:effectLst/>
                <a:latin typeface="Times New Roman" panose="02020603050405020304" pitchFamily="18" charset="0"/>
                <a:cs typeface="Times New Roman" panose="02020603050405020304" pitchFamily="18" charset="0"/>
              </a:rPr>
              <a:t>Tabac Info Service</a:t>
            </a:r>
          </a:p>
          <a:p>
            <a:pPr marL="342900" indent="-342900" algn="l" fontAlgn="base">
              <a:spcAft>
                <a:spcPts val="600"/>
              </a:spcAft>
              <a:buFont typeface="Wingdings" panose="05000000000000000000" pitchFamily="2" charset="2"/>
              <a:buChar char="Ø"/>
            </a:pPr>
            <a:r>
              <a:rPr lang="fr-FR" sz="2400" b="0" i="0" dirty="0">
                <a:solidFill>
                  <a:srgbClr val="3E3E3E"/>
                </a:solidFill>
                <a:effectLst/>
                <a:latin typeface="Times New Roman" panose="02020603050405020304" pitchFamily="18" charset="0"/>
                <a:cs typeface="Times New Roman" panose="02020603050405020304" pitchFamily="18" charset="0"/>
              </a:rPr>
              <a:t>Le 39 89, propose un accompagnement par le même tabacologue tout au long de l’arrêt du tabac, via des rendez-vous téléphoniques.</a:t>
            </a:r>
          </a:p>
          <a:p>
            <a:pPr marL="342900" indent="-342900" algn="l" fontAlgn="base">
              <a:spcAft>
                <a:spcPts val="600"/>
              </a:spcAft>
              <a:buFont typeface="Wingdings" panose="05000000000000000000" pitchFamily="2" charset="2"/>
              <a:buChar char="Ø"/>
            </a:pPr>
            <a:r>
              <a:rPr lang="fr-FR" sz="2400" b="0" i="0" dirty="0">
                <a:solidFill>
                  <a:srgbClr val="3E3E3E"/>
                </a:solidFill>
                <a:effectLst/>
                <a:latin typeface="Times New Roman" panose="02020603050405020304" pitchFamily="18" charset="0"/>
                <a:cs typeface="Times New Roman" panose="02020603050405020304" pitchFamily="18" charset="0"/>
              </a:rPr>
              <a:t>Un </a:t>
            </a:r>
            <a:r>
              <a:rPr lang="fr-FR" sz="2400" b="0" i="0" u="none" strike="noStrike" dirty="0">
                <a:solidFill>
                  <a:srgbClr val="E30056"/>
                </a:solidFill>
                <a:effectLst/>
                <a:latin typeface="Times New Roman" panose="02020603050405020304" pitchFamily="18" charset="0"/>
                <a:cs typeface="Times New Roman" panose="02020603050405020304" pitchFamily="18" charset="0"/>
                <a:hlinkClick r:id="rId6"/>
              </a:rPr>
              <a:t>programme d’e-coaching personnalisé</a:t>
            </a:r>
            <a:r>
              <a:rPr lang="fr-FR" sz="2400" b="0" i="0" u="none" strike="noStrike" dirty="0">
                <a:effectLst/>
                <a:latin typeface="Times New Roman" panose="02020603050405020304" pitchFamily="18" charset="0"/>
                <a:cs typeface="Times New Roman" panose="02020603050405020304" pitchFamily="18" charset="0"/>
              </a:rPr>
              <a:t>,</a:t>
            </a:r>
            <a:r>
              <a:rPr lang="fr-FR" sz="2400" b="0" i="0" dirty="0">
                <a:effectLst/>
                <a:latin typeface="Times New Roman" panose="02020603050405020304" pitchFamily="18" charset="0"/>
                <a:cs typeface="Times New Roman" panose="02020603050405020304" pitchFamily="18" charset="0"/>
              </a:rPr>
              <a:t> </a:t>
            </a:r>
            <a:r>
              <a:rPr lang="fr-FR" sz="2400" b="0" i="0" dirty="0">
                <a:solidFill>
                  <a:srgbClr val="3E3E3E"/>
                </a:solidFill>
                <a:effectLst/>
                <a:latin typeface="Times New Roman" panose="02020603050405020304" pitchFamily="18" charset="0"/>
                <a:cs typeface="Times New Roman" panose="02020603050405020304" pitchFamily="18" charset="0"/>
              </a:rPr>
              <a:t>permet de bénéficier de conseils de tabacologues via l’envoi de notifications et la réalisation d’activités. </a:t>
            </a:r>
          </a:p>
          <a:p>
            <a:pPr marL="342900" indent="-342900" algn="l" fontAlgn="base">
              <a:spcAft>
                <a:spcPts val="600"/>
              </a:spcAft>
              <a:buFont typeface="Wingdings" panose="05000000000000000000" pitchFamily="2" charset="2"/>
              <a:buChar char="Ø"/>
            </a:pPr>
            <a:r>
              <a:rPr lang="fr-FR" sz="2400" b="0" i="0" dirty="0">
                <a:solidFill>
                  <a:srgbClr val="3E3E3E"/>
                </a:solidFill>
                <a:effectLst/>
                <a:latin typeface="Times New Roman" panose="02020603050405020304" pitchFamily="18" charset="0"/>
                <a:cs typeface="Times New Roman" panose="02020603050405020304" pitchFamily="18" charset="0"/>
              </a:rPr>
              <a:t>Le site internet </a:t>
            </a:r>
            <a:r>
              <a:rPr lang="fr-FR" sz="2400" b="0" i="0" u="none" strike="noStrike" dirty="0">
                <a:solidFill>
                  <a:srgbClr val="E30056"/>
                </a:solidFill>
                <a:effectLst/>
                <a:latin typeface="Times New Roman" panose="02020603050405020304" pitchFamily="18" charset="0"/>
                <a:cs typeface="Times New Roman" panose="02020603050405020304" pitchFamily="18" charset="0"/>
                <a:hlinkClick r:id="rId7"/>
              </a:rPr>
              <a:t>www.tabac-info-service.fr</a:t>
            </a:r>
            <a:r>
              <a:rPr lang="fr-FR" sz="2400" b="0" i="0" u="none" strike="noStrike" dirty="0">
                <a:effectLst/>
                <a:latin typeface="Times New Roman" panose="02020603050405020304" pitchFamily="18" charset="0"/>
                <a:cs typeface="Times New Roman" panose="02020603050405020304" pitchFamily="18" charset="0"/>
              </a:rPr>
              <a:t>,</a:t>
            </a:r>
            <a:r>
              <a:rPr lang="fr-FR" sz="2400" b="0" i="0" dirty="0">
                <a:solidFill>
                  <a:srgbClr val="3E3E3E"/>
                </a:solidFill>
                <a:effectLst/>
                <a:latin typeface="Times New Roman" panose="02020603050405020304" pitchFamily="18" charset="0"/>
                <a:cs typeface="Times New Roman" panose="02020603050405020304" pitchFamily="18" charset="0"/>
              </a:rPr>
              <a:t> propose de l’information sur le tabagisme, ses conséquences, ses traitements, la possibilité de poser une question à tabacologue, un annuaire des tabacologues.</a:t>
            </a:r>
          </a:p>
          <a:p>
            <a:pPr marL="342900" indent="-342900" algn="l" fontAlgn="base">
              <a:spcAft>
                <a:spcPts val="600"/>
              </a:spcAft>
              <a:buFont typeface="Wingdings" panose="05000000000000000000" pitchFamily="2" charset="2"/>
              <a:buChar char="Ø"/>
            </a:pPr>
            <a:r>
              <a:rPr lang="fr-FR" sz="2400" b="0" i="0" dirty="0">
                <a:solidFill>
                  <a:srgbClr val="3E3E3E"/>
                </a:solidFill>
                <a:effectLst/>
                <a:latin typeface="Times New Roman" panose="02020603050405020304" pitchFamily="18" charset="0"/>
                <a:cs typeface="Times New Roman" panose="02020603050405020304" pitchFamily="18" charset="0"/>
              </a:rPr>
              <a:t>Une page Facebook (</a:t>
            </a:r>
            <a:r>
              <a:rPr lang="fr-FR" sz="2400" b="0" i="0" u="none" strike="noStrike" dirty="0">
                <a:solidFill>
                  <a:srgbClr val="E30056"/>
                </a:solidFill>
                <a:effectLst/>
                <a:latin typeface="Times New Roman" panose="02020603050405020304" pitchFamily="18" charset="0"/>
                <a:cs typeface="Times New Roman" panose="02020603050405020304" pitchFamily="18" charset="0"/>
                <a:hlinkClick r:id="rId8"/>
              </a:rPr>
              <a:t>www.facebook.com/tabacinfoservice</a:t>
            </a:r>
            <a:r>
              <a:rPr lang="fr-FR" sz="2400" b="0" i="0" dirty="0">
                <a:solidFill>
                  <a:srgbClr val="3E3E3E"/>
                </a:solidFill>
                <a:effectLst/>
                <a:latin typeface="Times New Roman" panose="02020603050405020304" pitchFamily="18" charset="0"/>
                <a:cs typeface="Times New Roman" panose="02020603050405020304" pitchFamily="18" charset="0"/>
              </a:rPr>
              <a:t>), permet d’échanger avec une communauté solidaire d’ex-fumeurs et de fumeurs souhaitant arrêter.</a:t>
            </a:r>
          </a:p>
        </p:txBody>
      </p:sp>
      <p:sp>
        <p:nvSpPr>
          <p:cNvPr id="2" name="Rectangle 1">
            <a:extLst>
              <a:ext uri="{FF2B5EF4-FFF2-40B4-BE49-F238E27FC236}">
                <a16:creationId xmlns:a16="http://schemas.microsoft.com/office/drawing/2014/main" id="{E0736A7A-7385-6E68-EB2C-359A9CE9C46F}"/>
              </a:ext>
            </a:extLst>
          </p:cNvPr>
          <p:cNvSpPr/>
          <p:nvPr/>
        </p:nvSpPr>
        <p:spPr>
          <a:xfrm>
            <a:off x="3857894" y="375113"/>
            <a:ext cx="6601099"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L’aide à distance</a:t>
            </a:r>
          </a:p>
        </p:txBody>
      </p:sp>
    </p:spTree>
    <p:extLst>
      <p:ext uri="{BB962C8B-B14F-4D97-AF65-F5344CB8AC3E}">
        <p14:creationId xmlns:p14="http://schemas.microsoft.com/office/powerpoint/2010/main" val="341919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405046" y="1568245"/>
            <a:ext cx="8325399" cy="4847481"/>
          </a:xfrm>
          <a:prstGeom prst="rect">
            <a:avLst/>
          </a:prstGeom>
          <a:noFill/>
        </p:spPr>
        <p:txBody>
          <a:bodyPr wrap="square" rtlCol="0">
            <a:spAutoFit/>
          </a:bodyPr>
          <a:lstStyle/>
          <a:p>
            <a:pPr algn="l" fontAlgn="base">
              <a:spcAft>
                <a:spcPts val="1800"/>
              </a:spcAft>
            </a:pPr>
            <a:r>
              <a:rPr lang="fr-FR" sz="2400" b="0" i="0" dirty="0">
                <a:solidFill>
                  <a:srgbClr val="3E3E3E"/>
                </a:solidFill>
                <a:effectLst/>
                <a:latin typeface="Times New Roman" panose="02020603050405020304" pitchFamily="18" charset="0"/>
                <a:cs typeface="Times New Roman" panose="02020603050405020304" pitchFamily="18" charset="0"/>
              </a:rPr>
              <a:t>Le </a:t>
            </a:r>
            <a:r>
              <a:rPr lang="fr-FR" sz="2400" dirty="0" err="1">
                <a:solidFill>
                  <a:srgbClr val="3E3E3E"/>
                </a:solidFill>
                <a:latin typeface="Times New Roman" panose="02020603050405020304" pitchFamily="18" charset="0"/>
                <a:cs typeface="Times New Roman" panose="02020603050405020304" pitchFamily="18" charset="0"/>
              </a:rPr>
              <a:t>B</a:t>
            </a:r>
            <a:r>
              <a:rPr lang="fr-FR" sz="2400" b="0" i="0" dirty="0" err="1">
                <a:solidFill>
                  <a:srgbClr val="3E3E3E"/>
                </a:solidFill>
                <a:effectLst/>
                <a:latin typeface="Times New Roman" panose="02020603050405020304" pitchFamily="18" charset="0"/>
                <a:cs typeface="Times New Roman" panose="02020603050405020304" pitchFamily="18" charset="0"/>
              </a:rPr>
              <a:t>upropion</a:t>
            </a:r>
            <a:r>
              <a:rPr lang="fr-FR" sz="2400" b="0" i="0" dirty="0">
                <a:solidFill>
                  <a:srgbClr val="3E3E3E"/>
                </a:solidFill>
                <a:effectLst/>
                <a:latin typeface="Times New Roman" panose="02020603050405020304" pitchFamily="18" charset="0"/>
                <a:cs typeface="Times New Roman" panose="02020603050405020304" pitchFamily="18" charset="0"/>
              </a:rPr>
              <a:t> LP et la </a:t>
            </a:r>
            <a:r>
              <a:rPr lang="fr-FR" sz="2400" dirty="0" err="1">
                <a:solidFill>
                  <a:srgbClr val="3E3E3E"/>
                </a:solidFill>
                <a:latin typeface="Times New Roman" panose="02020603050405020304" pitchFamily="18" charset="0"/>
                <a:cs typeface="Times New Roman" panose="02020603050405020304" pitchFamily="18" charset="0"/>
              </a:rPr>
              <a:t>V</a:t>
            </a:r>
            <a:r>
              <a:rPr lang="fr-FR" sz="2400" b="0" i="0" dirty="0" err="1">
                <a:solidFill>
                  <a:srgbClr val="3E3E3E"/>
                </a:solidFill>
                <a:effectLst/>
                <a:latin typeface="Times New Roman" panose="02020603050405020304" pitchFamily="18" charset="0"/>
                <a:cs typeface="Times New Roman" panose="02020603050405020304" pitchFamily="18" charset="0"/>
              </a:rPr>
              <a:t>arénicline</a:t>
            </a:r>
            <a:r>
              <a:rPr lang="fr-FR" sz="2400" b="0" i="0" dirty="0">
                <a:solidFill>
                  <a:srgbClr val="3E3E3E"/>
                </a:solidFill>
                <a:effectLst/>
                <a:latin typeface="Times New Roman" panose="02020603050405020304" pitchFamily="18" charset="0"/>
                <a:cs typeface="Times New Roman" panose="02020603050405020304" pitchFamily="18" charset="0"/>
              </a:rPr>
              <a:t> permettent d’aider le fumeur dans son arrêt en lui évitant de ressentir le manque lié au tabac. </a:t>
            </a:r>
          </a:p>
          <a:p>
            <a:pPr algn="l" fontAlgn="base">
              <a:spcAft>
                <a:spcPts val="1800"/>
              </a:spcAft>
            </a:pPr>
            <a:r>
              <a:rPr lang="fr-FR" sz="2400" b="0" i="0" dirty="0">
                <a:solidFill>
                  <a:srgbClr val="3E3E3E"/>
                </a:solidFill>
                <a:effectLst/>
                <a:latin typeface="Times New Roman" panose="02020603050405020304" pitchFamily="18" charset="0"/>
                <a:cs typeface="Times New Roman" panose="02020603050405020304" pitchFamily="18" charset="0"/>
              </a:rPr>
              <a:t>Ils ne peuvent être délivrés que sur ordonnance médicale et ne sont pas recommandés ni chez la femme enceinte ou qui allaite, ni chez le fumeur de moins de 18 ans. </a:t>
            </a:r>
          </a:p>
          <a:p>
            <a:pPr algn="l" fontAlgn="base">
              <a:spcAft>
                <a:spcPts val="1800"/>
              </a:spcAft>
            </a:pPr>
            <a:r>
              <a:rPr lang="fr-FR" sz="2400" b="0" i="0" dirty="0">
                <a:solidFill>
                  <a:srgbClr val="3E3E3E"/>
                </a:solidFill>
                <a:effectLst/>
                <a:latin typeface="Times New Roman" panose="02020603050405020304" pitchFamily="18" charset="0"/>
                <a:cs typeface="Times New Roman" panose="02020603050405020304" pitchFamily="18" charset="0"/>
              </a:rPr>
              <a:t>Il s’agit de traitements conseillés lorsque les autres méthodes n’ont pas permis l’arrêt du tabac. Seule la </a:t>
            </a:r>
            <a:r>
              <a:rPr lang="fr-FR" sz="2400" dirty="0" err="1">
                <a:solidFill>
                  <a:srgbClr val="3E3E3E"/>
                </a:solidFill>
                <a:latin typeface="Times New Roman" panose="02020603050405020304" pitchFamily="18" charset="0"/>
                <a:cs typeface="Times New Roman" panose="02020603050405020304" pitchFamily="18" charset="0"/>
              </a:rPr>
              <a:t>V</a:t>
            </a:r>
            <a:r>
              <a:rPr lang="fr-FR" sz="2400" b="0" i="0" dirty="0" err="1">
                <a:solidFill>
                  <a:srgbClr val="3E3E3E"/>
                </a:solidFill>
                <a:effectLst/>
                <a:latin typeface="Times New Roman" panose="02020603050405020304" pitchFamily="18" charset="0"/>
                <a:cs typeface="Times New Roman" panose="02020603050405020304" pitchFamily="18" charset="0"/>
              </a:rPr>
              <a:t>arénicline</a:t>
            </a:r>
            <a:r>
              <a:rPr lang="fr-FR" sz="2400" b="0" i="0" dirty="0">
                <a:solidFill>
                  <a:srgbClr val="3E3E3E"/>
                </a:solidFill>
                <a:effectLst/>
                <a:latin typeface="Times New Roman" panose="02020603050405020304" pitchFamily="18" charset="0"/>
                <a:cs typeface="Times New Roman" panose="02020603050405020304" pitchFamily="18" charset="0"/>
              </a:rPr>
              <a:t> est remboursée par l'Assurance Maladie.</a:t>
            </a:r>
          </a:p>
          <a:p>
            <a:pPr algn="l" fontAlgn="base">
              <a:spcAft>
                <a:spcPts val="1800"/>
              </a:spcAft>
            </a:pPr>
            <a:r>
              <a:rPr lang="fr-FR" sz="2400" b="0" i="0" dirty="0">
                <a:solidFill>
                  <a:srgbClr val="3E3E3E"/>
                </a:solidFill>
                <a:effectLst/>
                <a:latin typeface="Times New Roman" panose="02020603050405020304" pitchFamily="18" charset="0"/>
                <a:cs typeface="Times New Roman" panose="02020603050405020304" pitchFamily="18" charset="0"/>
              </a:rPr>
              <a:t>D’autres méthodes comme l’hypnose ou encore l’acupuncture peuvent être utilisées par certains. Cependant, l’efficacité́ de ces méthodes n’est pas reconnue.</a:t>
            </a:r>
          </a:p>
        </p:txBody>
      </p:sp>
      <p:sp>
        <p:nvSpPr>
          <p:cNvPr id="2" name="Rectangle 1">
            <a:extLst>
              <a:ext uri="{FF2B5EF4-FFF2-40B4-BE49-F238E27FC236}">
                <a16:creationId xmlns:a16="http://schemas.microsoft.com/office/drawing/2014/main" id="{E0736A7A-7385-6E68-EB2C-359A9CE9C46F}"/>
              </a:ext>
            </a:extLst>
          </p:cNvPr>
          <p:cNvSpPr/>
          <p:nvPr/>
        </p:nvSpPr>
        <p:spPr>
          <a:xfrm>
            <a:off x="3857894" y="375113"/>
            <a:ext cx="7680963" cy="922464"/>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a:solidFill>
                  <a:schemeClr val="accent1">
                    <a:lumMod val="75000"/>
                  </a:schemeClr>
                </a:solidFill>
              </a:rPr>
              <a:t>Les traitements qui agissent sur le système nerveux central</a:t>
            </a:r>
          </a:p>
        </p:txBody>
      </p:sp>
    </p:spTree>
    <p:extLst>
      <p:ext uri="{BB962C8B-B14F-4D97-AF65-F5344CB8AC3E}">
        <p14:creationId xmlns:p14="http://schemas.microsoft.com/office/powerpoint/2010/main" val="235348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370216" y="2064629"/>
            <a:ext cx="8203475" cy="3578535"/>
          </a:xfrm>
          <a:prstGeom prst="rect">
            <a:avLst/>
          </a:prstGeom>
          <a:noFill/>
        </p:spPr>
        <p:txBody>
          <a:bodyPr wrap="square" rtlCol="0">
            <a:spAutoFit/>
          </a:bodyPr>
          <a:lstStyle/>
          <a:p>
            <a:pPr algn="l"/>
            <a:r>
              <a:rPr lang="fr-FR" sz="2800" b="0" i="0" dirty="0">
                <a:solidFill>
                  <a:srgbClr val="333333"/>
                </a:solidFill>
                <a:effectLst/>
                <a:latin typeface="Times New Roman" panose="02020603050405020304" pitchFamily="18" charset="0"/>
                <a:cs typeface="Times New Roman" panose="02020603050405020304" pitchFamily="18" charset="0"/>
              </a:rPr>
              <a:t>Les produits du tabac sont fabriqués à partir des feuilles de la plante de tabac. Les feuilles sont séchées, fermentées et laissées vieillir avant d’être transformées en produits du tabac.</a:t>
            </a:r>
          </a:p>
          <a:p>
            <a:pPr algn="l"/>
            <a:endParaRPr lang="fr-FR" sz="2800" b="0" i="0" dirty="0">
              <a:solidFill>
                <a:srgbClr val="333333"/>
              </a:solidFill>
              <a:effectLst/>
              <a:latin typeface="Times New Roman" panose="02020603050405020304" pitchFamily="18" charset="0"/>
              <a:cs typeface="Times New Roman" panose="02020603050405020304" pitchFamily="18" charset="0"/>
            </a:endParaRPr>
          </a:p>
          <a:p>
            <a:pPr algn="l"/>
            <a:r>
              <a:rPr lang="fr-FR" sz="2800" b="0" i="0" dirty="0">
                <a:solidFill>
                  <a:srgbClr val="333333"/>
                </a:solidFill>
                <a:effectLst/>
                <a:latin typeface="Times New Roman" panose="02020603050405020304" pitchFamily="18" charset="0"/>
                <a:cs typeface="Times New Roman" panose="02020603050405020304" pitchFamily="18" charset="0"/>
              </a:rPr>
              <a:t>Le tabac était cultivé et utilisé comme herbe sacrée et curative par les peuples autochtones d’Amérique du Nord bien avant l’arrivée des Européens.</a:t>
            </a:r>
          </a:p>
        </p:txBody>
      </p:sp>
      <p:sp>
        <p:nvSpPr>
          <p:cNvPr id="2" name="Rectangle 1">
            <a:extLst>
              <a:ext uri="{FF2B5EF4-FFF2-40B4-BE49-F238E27FC236}">
                <a16:creationId xmlns:a16="http://schemas.microsoft.com/office/drawing/2014/main" id="{E0736A7A-7385-6E68-EB2C-359A9CE9C46F}"/>
              </a:ext>
            </a:extLst>
          </p:cNvPr>
          <p:cNvSpPr/>
          <p:nvPr/>
        </p:nvSpPr>
        <p:spPr>
          <a:xfrm>
            <a:off x="4153989" y="375113"/>
            <a:ext cx="573024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Transformation de la feuille</a:t>
            </a:r>
          </a:p>
        </p:txBody>
      </p:sp>
    </p:spTree>
    <p:extLst>
      <p:ext uri="{BB962C8B-B14F-4D97-AF65-F5344CB8AC3E}">
        <p14:creationId xmlns:p14="http://schemas.microsoft.com/office/powerpoint/2010/main" val="284190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405046" y="1568245"/>
            <a:ext cx="8351525" cy="4708981"/>
          </a:xfrm>
          <a:prstGeom prst="rect">
            <a:avLst/>
          </a:prstGeom>
          <a:noFill/>
        </p:spPr>
        <p:txBody>
          <a:bodyPr wrap="square" rtlCol="0">
            <a:spAutoFit/>
          </a:bodyPr>
          <a:lstStyle/>
          <a:p>
            <a:pPr marL="342900" indent="-342900" fontAlgn="base">
              <a:spcAft>
                <a:spcPts val="600"/>
              </a:spcAft>
              <a:buFont typeface="Wingdings" panose="05000000000000000000" pitchFamily="2" charset="2"/>
              <a:buChar char="Ø"/>
            </a:pPr>
            <a:r>
              <a:rPr lang="fr-FR" sz="2400" dirty="0">
                <a:solidFill>
                  <a:srgbClr val="333333"/>
                </a:solidFill>
                <a:latin typeface="Times New Roman" panose="02020603050405020304" pitchFamily="18" charset="0"/>
                <a:cs typeface="Times New Roman" panose="02020603050405020304" pitchFamily="18" charset="0"/>
              </a:rPr>
              <a:t>A tort, 56</a:t>
            </a:r>
            <a:r>
              <a:rPr lang="fr-FR" sz="2400" i="0" dirty="0">
                <a:solidFill>
                  <a:srgbClr val="333333"/>
                </a:solidFill>
                <a:effectLst/>
                <a:latin typeface="Times New Roman" panose="02020603050405020304" pitchFamily="18" charset="0"/>
                <a:cs typeface="Times New Roman" panose="02020603050405020304" pitchFamily="18" charset="0"/>
              </a:rPr>
              <a:t>% des Français pensent que la vente de tabac rapporte plus à la collectivité, qu'elle ne lui coûte en dépenses de santé. </a:t>
            </a:r>
          </a:p>
          <a:p>
            <a:pPr marL="342900" indent="-342900" fontAlgn="base">
              <a:spcAft>
                <a:spcPts val="600"/>
              </a:spcAft>
              <a:buFont typeface="Wingdings" panose="05000000000000000000" pitchFamily="2" charset="2"/>
              <a:buChar char="Ø"/>
            </a:pPr>
            <a:r>
              <a:rPr lang="fr-FR" sz="2400" b="0" i="0" dirty="0">
                <a:solidFill>
                  <a:srgbClr val="202124"/>
                </a:solidFill>
                <a:effectLst/>
                <a:latin typeface="Times New Roman" panose="02020603050405020304" pitchFamily="18" charset="0"/>
                <a:cs typeface="Times New Roman" panose="02020603050405020304" pitchFamily="18" charset="0"/>
              </a:rPr>
              <a:t>Le tabac coûte à l'État plus de 1,6 milliard d'euros et représente un coût social annuel de 156 milliards d'euros*, rapporté au nombre total d'habitants, soit un coût de </a:t>
            </a:r>
            <a:r>
              <a:rPr lang="fr-FR" sz="2400" b="0" i="0" dirty="0">
                <a:solidFill>
                  <a:srgbClr val="040C28"/>
                </a:solidFill>
                <a:effectLst/>
                <a:latin typeface="Times New Roman" panose="02020603050405020304" pitchFamily="18" charset="0"/>
                <a:cs typeface="Times New Roman" panose="02020603050405020304" pitchFamily="18" charset="0"/>
              </a:rPr>
              <a:t>2300</a:t>
            </a:r>
            <a:r>
              <a:rPr lang="fr-FR" sz="2400" b="0" i="0" baseline="30000" dirty="0">
                <a:solidFill>
                  <a:srgbClr val="040C28"/>
                </a:solidFill>
                <a:effectLst/>
                <a:latin typeface="Times New Roman" panose="02020603050405020304" pitchFamily="18" charset="0"/>
                <a:cs typeface="Times New Roman" panose="02020603050405020304" pitchFamily="18" charset="0"/>
              </a:rPr>
              <a:t>e</a:t>
            </a:r>
            <a:r>
              <a:rPr lang="fr-FR" sz="2400" b="0" i="0" dirty="0">
                <a:solidFill>
                  <a:srgbClr val="040C28"/>
                </a:solidFill>
                <a:effectLst/>
                <a:latin typeface="Times New Roman" panose="02020603050405020304" pitchFamily="18" charset="0"/>
                <a:cs typeface="Times New Roman" panose="02020603050405020304" pitchFamily="18" charset="0"/>
              </a:rPr>
              <a:t> net/annuel par habitant</a:t>
            </a:r>
            <a:r>
              <a:rPr lang="fr-FR" sz="2400" b="0" i="0" dirty="0">
                <a:solidFill>
                  <a:srgbClr val="202124"/>
                </a:solidFill>
                <a:effectLst/>
                <a:latin typeface="Times New Roman" panose="02020603050405020304" pitchFamily="18" charset="0"/>
                <a:cs typeface="Times New Roman" panose="02020603050405020304" pitchFamily="18" charset="0"/>
              </a:rPr>
              <a:t>, fumeur ou non.</a:t>
            </a:r>
          </a:p>
          <a:p>
            <a:pPr marL="342900" indent="-342900" fontAlgn="base">
              <a:spcAft>
                <a:spcPts val="600"/>
              </a:spcAft>
              <a:buFont typeface="Wingdings" panose="05000000000000000000" pitchFamily="2" charset="2"/>
              <a:buChar char="Ø"/>
            </a:pPr>
            <a:r>
              <a:rPr lang="fr-FR" sz="2400" b="0" i="0" dirty="0">
                <a:solidFill>
                  <a:srgbClr val="040C28"/>
                </a:solidFill>
                <a:effectLst/>
                <a:latin typeface="Times New Roman" panose="02020603050405020304" pitchFamily="18" charset="0"/>
                <a:cs typeface="Times New Roman" panose="02020603050405020304" pitchFamily="18" charset="0"/>
              </a:rPr>
              <a:t>207€/an, c’est </a:t>
            </a:r>
            <a:r>
              <a:rPr lang="fr-FR" sz="2400" b="0" i="0" dirty="0">
                <a:solidFill>
                  <a:srgbClr val="4D5156"/>
                </a:solidFill>
                <a:effectLst/>
                <a:latin typeface="Times New Roman" panose="02020603050405020304" pitchFamily="18" charset="0"/>
                <a:cs typeface="Times New Roman" panose="02020603050405020304" pitchFamily="18" charset="0"/>
              </a:rPr>
              <a:t>ce qu'un fumeur dépense en moyenne pour sa consommation mensuelle de cigarettes, soit 2 484€/an. </a:t>
            </a:r>
          </a:p>
          <a:p>
            <a:pPr marL="342900" indent="-342900" fontAlgn="base">
              <a:spcAft>
                <a:spcPts val="600"/>
              </a:spcAft>
              <a:buFont typeface="Wingdings" panose="05000000000000000000" pitchFamily="2" charset="2"/>
              <a:buChar char="Ø"/>
            </a:pPr>
            <a:endParaRPr lang="fr-FR" sz="2400" dirty="0">
              <a:solidFill>
                <a:srgbClr val="202124"/>
              </a:solidFill>
              <a:latin typeface="Google Sans"/>
              <a:cs typeface="Times New Roman" panose="02020603050405020304" pitchFamily="18" charset="0"/>
            </a:endParaRPr>
          </a:p>
          <a:p>
            <a:pPr marL="342900" indent="-342900" fontAlgn="base">
              <a:spcAft>
                <a:spcPts val="600"/>
              </a:spcAft>
              <a:buFont typeface="Wingdings" panose="05000000000000000000" pitchFamily="2" charset="2"/>
              <a:buChar char="Ø"/>
            </a:pPr>
            <a:r>
              <a:rPr lang="fr-FR" sz="1600" b="0" i="0" dirty="0">
                <a:solidFill>
                  <a:srgbClr val="000000"/>
                </a:solidFill>
                <a:effectLst/>
                <a:latin typeface="Times New Roman" panose="02020603050405020304" pitchFamily="18" charset="0"/>
                <a:cs typeface="Times New Roman" panose="02020603050405020304" pitchFamily="18" charset="0"/>
              </a:rPr>
              <a:t>Le coût social est composé du coût externe (valeur des vies humaines perdues, perte de la qualité de vie, pertes de production) et du coût pour les finances publiques (dépenses de prévention, répression et soins, économie de retraites non versées, et recettes des taxes prélevées sur le tabac).</a:t>
            </a:r>
            <a:endParaRPr lang="fr-FR" sz="1600" i="0" dirty="0">
              <a:solidFill>
                <a:srgbClr val="202124"/>
              </a:solidFill>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0736A7A-7385-6E68-EB2C-359A9CE9C46F}"/>
              </a:ext>
            </a:extLst>
          </p:cNvPr>
          <p:cNvSpPr/>
          <p:nvPr/>
        </p:nvSpPr>
        <p:spPr>
          <a:xfrm>
            <a:off x="3857894" y="375113"/>
            <a:ext cx="7680963" cy="922464"/>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Et pourquoi pas l’aspect financier</a:t>
            </a:r>
          </a:p>
        </p:txBody>
      </p:sp>
    </p:spTree>
    <p:extLst>
      <p:ext uri="{BB962C8B-B14F-4D97-AF65-F5344CB8AC3E}">
        <p14:creationId xmlns:p14="http://schemas.microsoft.com/office/powerpoint/2010/main" val="214708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405046" y="1568245"/>
            <a:ext cx="8325399" cy="461665"/>
          </a:xfrm>
          <a:prstGeom prst="rect">
            <a:avLst/>
          </a:prstGeom>
          <a:noFill/>
        </p:spPr>
        <p:txBody>
          <a:bodyPr wrap="square" rtlCol="0">
            <a:spAutoFit/>
          </a:bodyPr>
          <a:lstStyle/>
          <a:p>
            <a:pPr algn="l" fontAlgn="base">
              <a:spcAft>
                <a:spcPts val="1800"/>
              </a:spcAft>
            </a:pPr>
            <a:endParaRPr lang="fr-FR" sz="2400" b="0" i="0" dirty="0">
              <a:solidFill>
                <a:srgbClr val="3E3E3E"/>
              </a:solidFill>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0736A7A-7385-6E68-EB2C-359A9CE9C46F}"/>
              </a:ext>
            </a:extLst>
          </p:cNvPr>
          <p:cNvSpPr/>
          <p:nvPr/>
        </p:nvSpPr>
        <p:spPr>
          <a:xfrm>
            <a:off x="3857894" y="375113"/>
            <a:ext cx="7680963" cy="591538"/>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Quid de la cigarette électronique !!!</a:t>
            </a:r>
          </a:p>
        </p:txBody>
      </p:sp>
      <p:sp>
        <p:nvSpPr>
          <p:cNvPr id="6" name="ZoneTexte 5">
            <a:extLst>
              <a:ext uri="{FF2B5EF4-FFF2-40B4-BE49-F238E27FC236}">
                <a16:creationId xmlns:a16="http://schemas.microsoft.com/office/drawing/2014/main" id="{9CE8A2A4-1C3A-78DF-7DC7-D05EAACBD9BA}"/>
              </a:ext>
            </a:extLst>
          </p:cNvPr>
          <p:cNvSpPr txBox="1"/>
          <p:nvPr/>
        </p:nvSpPr>
        <p:spPr>
          <a:xfrm>
            <a:off x="3222171" y="1512124"/>
            <a:ext cx="8508274" cy="4847481"/>
          </a:xfrm>
          <a:prstGeom prst="rect">
            <a:avLst/>
          </a:prstGeom>
          <a:noFill/>
        </p:spPr>
        <p:txBody>
          <a:bodyPr wrap="square">
            <a:spAutoFit/>
          </a:bodyPr>
          <a:lstStyle/>
          <a:p>
            <a:pPr>
              <a:spcAft>
                <a:spcPts val="1800"/>
              </a:spcAft>
            </a:pPr>
            <a:r>
              <a:rPr lang="fr-FR" sz="2400" b="0" i="0" dirty="0">
                <a:solidFill>
                  <a:srgbClr val="656469"/>
                </a:solidFill>
                <a:effectLst/>
                <a:latin typeface="Times New Roman" panose="02020603050405020304" pitchFamily="18" charset="0"/>
                <a:cs typeface="Times New Roman" panose="02020603050405020304" pitchFamily="18" charset="0"/>
              </a:rPr>
              <a:t>Inventée en Chine par Hon </a:t>
            </a:r>
            <a:r>
              <a:rPr lang="fr-FR" sz="2400" b="0" i="0" dirty="0" err="1">
                <a:solidFill>
                  <a:srgbClr val="656469"/>
                </a:solidFill>
                <a:effectLst/>
                <a:latin typeface="Times New Roman" panose="02020603050405020304" pitchFamily="18" charset="0"/>
                <a:cs typeface="Times New Roman" panose="02020603050405020304" pitchFamily="18" charset="0"/>
              </a:rPr>
              <a:t>Lik</a:t>
            </a:r>
            <a:r>
              <a:rPr lang="fr-FR" sz="2400" b="0" i="0" dirty="0">
                <a:solidFill>
                  <a:srgbClr val="656469"/>
                </a:solidFill>
                <a:effectLst/>
                <a:latin typeface="Times New Roman" panose="02020603050405020304" pitchFamily="18" charset="0"/>
                <a:cs typeface="Times New Roman" panose="02020603050405020304" pitchFamily="18" charset="0"/>
              </a:rPr>
              <a:t> en 2006, la cigarette électronique reproduit la forme d’une cigarette classique. </a:t>
            </a:r>
          </a:p>
          <a:p>
            <a:pPr>
              <a:spcAft>
                <a:spcPts val="1800"/>
              </a:spcAft>
            </a:pPr>
            <a:r>
              <a:rPr lang="fr-FR" sz="2400" b="0" i="0" dirty="0">
                <a:solidFill>
                  <a:srgbClr val="656469"/>
                </a:solidFill>
                <a:effectLst/>
                <a:latin typeface="Times New Roman" panose="02020603050405020304" pitchFamily="18" charset="0"/>
                <a:cs typeface="Times New Roman" panose="02020603050405020304" pitchFamily="18" charset="0"/>
              </a:rPr>
              <a:t>Le principe de la vapote est de provoquer par un chauffage doux (environ 60°C) un aérosol plus ou moins concentré en nicotine. Les solutions de « e-liquides » sont composées de propylène glycol ou de glycérol, de divers arômes. </a:t>
            </a:r>
          </a:p>
          <a:p>
            <a:pPr>
              <a:spcAft>
                <a:spcPts val="1800"/>
              </a:spcAft>
            </a:pPr>
            <a:r>
              <a:rPr lang="fr-FR" sz="2400" b="0" i="0" dirty="0">
                <a:solidFill>
                  <a:srgbClr val="656469"/>
                </a:solidFill>
                <a:effectLst/>
                <a:latin typeface="Times New Roman" panose="02020603050405020304" pitchFamily="18" charset="0"/>
                <a:cs typeface="Times New Roman" panose="02020603050405020304" pitchFamily="18" charset="0"/>
              </a:rPr>
              <a:t>La Directive européenne du 3 avril 2024 sur les produits du tabac interdit les concentrations de nicotines supérieures à 20 mg/</a:t>
            </a:r>
            <a:r>
              <a:rPr lang="fr-FR" sz="2400" b="0" i="0" dirty="0" err="1">
                <a:solidFill>
                  <a:srgbClr val="656469"/>
                </a:solidFill>
                <a:effectLst/>
                <a:latin typeface="Times New Roman" panose="02020603050405020304" pitchFamily="18" charset="0"/>
                <a:cs typeface="Times New Roman" panose="02020603050405020304" pitchFamily="18" charset="0"/>
              </a:rPr>
              <a:t>mL</a:t>
            </a:r>
            <a:r>
              <a:rPr lang="fr-FR" sz="2400" b="0" i="0" dirty="0">
                <a:solidFill>
                  <a:srgbClr val="656469"/>
                </a:solidFill>
                <a:effectLst/>
                <a:latin typeface="Times New Roman" panose="02020603050405020304" pitchFamily="18" charset="0"/>
                <a:cs typeface="Times New Roman" panose="02020603050405020304" pitchFamily="18" charset="0"/>
              </a:rPr>
              <a:t>.</a:t>
            </a:r>
          </a:p>
          <a:p>
            <a:pPr>
              <a:spcAft>
                <a:spcPts val="1800"/>
              </a:spcAft>
            </a:pPr>
            <a:r>
              <a:rPr lang="fr-FR" sz="2400" b="0" i="0" dirty="0">
                <a:solidFill>
                  <a:srgbClr val="656469"/>
                </a:solidFill>
                <a:effectLst/>
                <a:latin typeface="Times New Roman" panose="02020603050405020304" pitchFamily="18" charset="0"/>
                <a:cs typeface="Times New Roman" panose="02020603050405020304" pitchFamily="18" charset="0"/>
              </a:rPr>
              <a:t>La e-cigarette n’est pas vendue en pharmacie : aucun type de cigarette électronique ne dispose d’une autorisation de mise sur le marché (AMM)</a:t>
            </a:r>
            <a:endParaRPr lang="fr-FR" sz="2400" dirty="0">
              <a:latin typeface="Times New Roman" panose="02020603050405020304" pitchFamily="18" charset="0"/>
              <a:cs typeface="Times New Roman" panose="02020603050405020304" pitchFamily="18" charset="0"/>
            </a:endParaRPr>
          </a:p>
        </p:txBody>
      </p:sp>
      <p:pic>
        <p:nvPicPr>
          <p:cNvPr id="7" name="Image 6">
            <a:extLst>
              <a:ext uri="{FF2B5EF4-FFF2-40B4-BE49-F238E27FC236}">
                <a16:creationId xmlns:a16="http://schemas.microsoft.com/office/drawing/2014/main" id="{6C123699-87A4-3933-02CA-2257C2F03FD6}"/>
              </a:ext>
            </a:extLst>
          </p:cNvPr>
          <p:cNvPicPr>
            <a:picLocks noChangeAspect="1"/>
          </p:cNvPicPr>
          <p:nvPr/>
        </p:nvPicPr>
        <p:blipFill>
          <a:blip r:embed="rId6"/>
          <a:stretch>
            <a:fillRect/>
          </a:stretch>
        </p:blipFill>
        <p:spPr>
          <a:xfrm>
            <a:off x="301399" y="4616530"/>
            <a:ext cx="2619375" cy="1743075"/>
          </a:xfrm>
          <a:prstGeom prst="rect">
            <a:avLst/>
          </a:prstGeom>
        </p:spPr>
      </p:pic>
    </p:spTree>
    <p:extLst>
      <p:ext uri="{BB962C8B-B14F-4D97-AF65-F5344CB8AC3E}">
        <p14:creationId xmlns:p14="http://schemas.microsoft.com/office/powerpoint/2010/main" val="94052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405046" y="1568245"/>
            <a:ext cx="8325399" cy="461665"/>
          </a:xfrm>
          <a:prstGeom prst="rect">
            <a:avLst/>
          </a:prstGeom>
          <a:noFill/>
        </p:spPr>
        <p:txBody>
          <a:bodyPr wrap="square" rtlCol="0">
            <a:spAutoFit/>
          </a:bodyPr>
          <a:lstStyle/>
          <a:p>
            <a:pPr algn="l" fontAlgn="base">
              <a:spcAft>
                <a:spcPts val="1800"/>
              </a:spcAft>
            </a:pPr>
            <a:endParaRPr lang="fr-FR" sz="2400" b="0" i="0" dirty="0">
              <a:solidFill>
                <a:srgbClr val="3E3E3E"/>
              </a:solidFill>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0736A7A-7385-6E68-EB2C-359A9CE9C46F}"/>
              </a:ext>
            </a:extLst>
          </p:cNvPr>
          <p:cNvSpPr/>
          <p:nvPr/>
        </p:nvSpPr>
        <p:spPr>
          <a:xfrm>
            <a:off x="3857894" y="375113"/>
            <a:ext cx="7680963" cy="591538"/>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Quid de la cigarette électronique !!!</a:t>
            </a:r>
          </a:p>
        </p:txBody>
      </p:sp>
      <p:sp>
        <p:nvSpPr>
          <p:cNvPr id="6" name="ZoneTexte 5">
            <a:extLst>
              <a:ext uri="{FF2B5EF4-FFF2-40B4-BE49-F238E27FC236}">
                <a16:creationId xmlns:a16="http://schemas.microsoft.com/office/drawing/2014/main" id="{9CE8A2A4-1C3A-78DF-7DC7-D05EAACBD9BA}"/>
              </a:ext>
            </a:extLst>
          </p:cNvPr>
          <p:cNvSpPr txBox="1"/>
          <p:nvPr/>
        </p:nvSpPr>
        <p:spPr>
          <a:xfrm>
            <a:off x="3222171" y="1712423"/>
            <a:ext cx="8508274" cy="4616648"/>
          </a:xfrm>
          <a:prstGeom prst="rect">
            <a:avLst/>
          </a:prstGeom>
          <a:noFill/>
        </p:spPr>
        <p:txBody>
          <a:bodyPr wrap="square">
            <a:spAutoFit/>
          </a:bodyPr>
          <a:lstStyle/>
          <a:p>
            <a:pPr marL="342900" indent="-342900" algn="l">
              <a:spcAft>
                <a:spcPts val="1800"/>
              </a:spcAft>
              <a:buFont typeface="Wingdings" panose="05000000000000000000" pitchFamily="2" charset="2"/>
              <a:buChar char="Ø"/>
            </a:pPr>
            <a:r>
              <a:rPr lang="fr-FR" sz="2400" b="0" i="0" dirty="0">
                <a:effectLst/>
                <a:latin typeface="Times New Roman" panose="02020603050405020304" pitchFamily="18" charset="0"/>
                <a:cs typeface="Times New Roman" panose="02020603050405020304" pitchFamily="18" charset="0"/>
              </a:rPr>
              <a:t>Les dangers liés à l’inhalation de la nicotine dépendent de la manière dont les liquides sont dosés mais aussi de la puissance de la cigarette électronique.</a:t>
            </a:r>
          </a:p>
          <a:p>
            <a:pPr marL="342900" indent="-342900" algn="l">
              <a:spcAft>
                <a:spcPts val="1800"/>
              </a:spcAft>
              <a:buFont typeface="Wingdings" panose="05000000000000000000" pitchFamily="2" charset="2"/>
              <a:buChar char="Ø"/>
            </a:pPr>
            <a:r>
              <a:rPr lang="fr-FR" sz="2400" b="0" i="0" dirty="0">
                <a:effectLst/>
                <a:latin typeface="Times New Roman" panose="02020603050405020304" pitchFamily="18" charset="0"/>
                <a:cs typeface="Times New Roman" panose="02020603050405020304" pitchFamily="18" charset="0"/>
              </a:rPr>
              <a:t>La nicotine étant présente dans la plupart des produits à inhaler, l’OMS recommande aux enfants, aux adolescents mais aussi aux femmes enceintes ou en âge de procréer de ne pas utiliser l’e-cigarette.</a:t>
            </a:r>
          </a:p>
          <a:p>
            <a:pPr marL="342900" indent="-342900" algn="l">
              <a:spcAft>
                <a:spcPts val="1800"/>
              </a:spcAft>
              <a:buFont typeface="Wingdings" panose="05000000000000000000" pitchFamily="2" charset="2"/>
              <a:buChar char="Ø"/>
            </a:pPr>
            <a:r>
              <a:rPr lang="fr-FR" sz="2400" b="0" i="0" dirty="0">
                <a:effectLst/>
                <a:latin typeface="Times New Roman" panose="02020603050405020304" pitchFamily="18" charset="0"/>
                <a:cs typeface="Times New Roman" panose="02020603050405020304" pitchFamily="18" charset="0"/>
              </a:rPr>
              <a:t>Même s’il n’est pas possible pour l’instant de montrer la toxicité du vapotage auprès des non-utilisateurs, ce n’est pas non plus de la « vapeur d’eau », les risques existent, et leur toxicité est à l’étude.</a:t>
            </a:r>
          </a:p>
        </p:txBody>
      </p:sp>
    </p:spTree>
    <p:extLst>
      <p:ext uri="{BB962C8B-B14F-4D97-AF65-F5344CB8AC3E}">
        <p14:creationId xmlns:p14="http://schemas.microsoft.com/office/powerpoint/2010/main" val="138281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405046" y="1568245"/>
            <a:ext cx="8325399" cy="461665"/>
          </a:xfrm>
          <a:prstGeom prst="rect">
            <a:avLst/>
          </a:prstGeom>
          <a:noFill/>
        </p:spPr>
        <p:txBody>
          <a:bodyPr wrap="square" rtlCol="0">
            <a:spAutoFit/>
          </a:bodyPr>
          <a:lstStyle/>
          <a:p>
            <a:pPr algn="l" fontAlgn="base">
              <a:spcAft>
                <a:spcPts val="1800"/>
              </a:spcAft>
            </a:pPr>
            <a:endParaRPr lang="fr-FR" sz="2400" b="0" i="0" dirty="0">
              <a:solidFill>
                <a:srgbClr val="3E3E3E"/>
              </a:solidFill>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0736A7A-7385-6E68-EB2C-359A9CE9C46F}"/>
              </a:ext>
            </a:extLst>
          </p:cNvPr>
          <p:cNvSpPr/>
          <p:nvPr/>
        </p:nvSpPr>
        <p:spPr>
          <a:xfrm>
            <a:off x="3857894" y="375113"/>
            <a:ext cx="7680963" cy="591538"/>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Et la PUFF ?</a:t>
            </a:r>
          </a:p>
        </p:txBody>
      </p:sp>
      <p:sp>
        <p:nvSpPr>
          <p:cNvPr id="6" name="ZoneTexte 5">
            <a:extLst>
              <a:ext uri="{FF2B5EF4-FFF2-40B4-BE49-F238E27FC236}">
                <a16:creationId xmlns:a16="http://schemas.microsoft.com/office/drawing/2014/main" id="{9CE8A2A4-1C3A-78DF-7DC7-D05EAACBD9BA}"/>
              </a:ext>
            </a:extLst>
          </p:cNvPr>
          <p:cNvSpPr txBox="1"/>
          <p:nvPr/>
        </p:nvSpPr>
        <p:spPr>
          <a:xfrm>
            <a:off x="3222171" y="1660178"/>
            <a:ext cx="8508274" cy="4108817"/>
          </a:xfrm>
          <a:prstGeom prst="rect">
            <a:avLst/>
          </a:prstGeom>
          <a:noFill/>
        </p:spPr>
        <p:txBody>
          <a:bodyPr wrap="square">
            <a:spAutoFit/>
          </a:bodyPr>
          <a:lstStyle/>
          <a:p>
            <a:pPr>
              <a:spcAft>
                <a:spcPts val="1800"/>
              </a:spcAft>
            </a:pPr>
            <a:r>
              <a:rPr lang="fr-FR" sz="2400" b="0" i="0" dirty="0">
                <a:solidFill>
                  <a:srgbClr val="211452"/>
                </a:solidFill>
                <a:effectLst/>
                <a:latin typeface="Times New Roman" panose="02020603050405020304" pitchFamily="18" charset="0"/>
                <a:cs typeface="Times New Roman" panose="02020603050405020304" pitchFamily="18" charset="0"/>
              </a:rPr>
              <a:t>La puff est une cigarette électronique non rechargeable qui diffuse plusieurs produits, dont (parfois) de la nicotine. </a:t>
            </a:r>
            <a:r>
              <a:rPr lang="fr-FR" sz="2400" dirty="0">
                <a:solidFill>
                  <a:srgbClr val="131313"/>
                </a:solidFill>
                <a:latin typeface="Times New Roman" panose="02020603050405020304" pitchFamily="18" charset="0"/>
                <a:cs typeface="Times New Roman" panose="02020603050405020304" pitchFamily="18" charset="0"/>
              </a:rPr>
              <a:t>Cette </a:t>
            </a:r>
            <a:r>
              <a:rPr lang="fr-FR" sz="2400" b="1" dirty="0">
                <a:solidFill>
                  <a:srgbClr val="131313"/>
                </a:solidFill>
                <a:latin typeface="Times New Roman" panose="02020603050405020304" pitchFamily="18" charset="0"/>
                <a:cs typeface="Times New Roman" panose="02020603050405020304" pitchFamily="18" charset="0"/>
              </a:rPr>
              <a:t>cigarette électronique jetable </a:t>
            </a:r>
            <a:r>
              <a:rPr lang="fr-FR" sz="2400" dirty="0">
                <a:solidFill>
                  <a:srgbClr val="131313"/>
                </a:solidFill>
                <a:latin typeface="Times New Roman" panose="02020603050405020304" pitchFamily="18" charset="0"/>
                <a:cs typeface="Times New Roman" panose="02020603050405020304" pitchFamily="18" charset="0"/>
              </a:rPr>
              <a:t>vient tout droit des États-Unis. </a:t>
            </a:r>
            <a:endParaRPr lang="fr-FR" sz="2400" b="0" i="0" dirty="0">
              <a:solidFill>
                <a:srgbClr val="211452"/>
              </a:solidFill>
              <a:effectLst/>
              <a:latin typeface="Times New Roman" panose="02020603050405020304" pitchFamily="18" charset="0"/>
              <a:cs typeface="Times New Roman" panose="02020603050405020304" pitchFamily="18" charset="0"/>
            </a:endParaRPr>
          </a:p>
          <a:p>
            <a:pPr>
              <a:spcAft>
                <a:spcPts val="1800"/>
              </a:spcAft>
            </a:pPr>
            <a:r>
              <a:rPr lang="fr-FR" sz="2400" b="0" i="0" dirty="0">
                <a:solidFill>
                  <a:srgbClr val="131313"/>
                </a:solidFill>
                <a:effectLst/>
                <a:latin typeface="Times New Roman" panose="02020603050405020304" pitchFamily="18" charset="0"/>
                <a:cs typeface="Times New Roman" panose="02020603050405020304" pitchFamily="18" charset="0"/>
              </a:rPr>
              <a:t>C’est le dernier « gadget » à la mode chez les collégiens et les lycéens. </a:t>
            </a:r>
          </a:p>
          <a:p>
            <a:pPr>
              <a:spcAft>
                <a:spcPts val="1800"/>
              </a:spcAft>
            </a:pPr>
            <a:r>
              <a:rPr lang="fr-FR" sz="2400" b="0" i="0" dirty="0">
                <a:solidFill>
                  <a:srgbClr val="131313"/>
                </a:solidFill>
                <a:effectLst/>
                <a:latin typeface="Times New Roman" panose="02020603050405020304" pitchFamily="18" charset="0"/>
                <a:cs typeface="Times New Roman" panose="02020603050405020304" pitchFamily="18" charset="0"/>
              </a:rPr>
              <a:t>Des </a:t>
            </a:r>
            <a:r>
              <a:rPr lang="fr-FR" sz="2400" b="1" i="0" dirty="0">
                <a:solidFill>
                  <a:srgbClr val="131313"/>
                </a:solidFill>
                <a:effectLst/>
                <a:latin typeface="Times New Roman" panose="02020603050405020304" pitchFamily="18" charset="0"/>
                <a:cs typeface="Times New Roman" panose="02020603050405020304" pitchFamily="18" charset="0"/>
              </a:rPr>
              <a:t>parfums sucrés</a:t>
            </a:r>
            <a:r>
              <a:rPr lang="fr-FR" sz="2400" b="0" i="0" dirty="0">
                <a:solidFill>
                  <a:srgbClr val="131313"/>
                </a:solidFill>
                <a:effectLst/>
                <a:latin typeface="Times New Roman" panose="02020603050405020304" pitchFamily="18" charset="0"/>
                <a:cs typeface="Times New Roman" panose="02020603050405020304" pitchFamily="18" charset="0"/>
              </a:rPr>
              <a:t> qui évoquent l’enfance, un packaging coloré, le tout prêt à l’emploi, séduit les jeunes consommateurs. </a:t>
            </a:r>
          </a:p>
          <a:p>
            <a:pPr>
              <a:spcAft>
                <a:spcPts val="1800"/>
              </a:spcAft>
            </a:pPr>
            <a:r>
              <a:rPr lang="fr-FR" sz="2400" b="0" i="0" dirty="0">
                <a:solidFill>
                  <a:srgbClr val="131313"/>
                </a:solidFill>
                <a:effectLst/>
                <a:latin typeface="Times New Roman" panose="02020603050405020304" pitchFamily="18" charset="0"/>
                <a:cs typeface="Times New Roman" panose="02020603050405020304" pitchFamily="18" charset="0"/>
              </a:rPr>
              <a:t>Mais en dépit des apparences, ce dispositif présente bel et bien des risques pour la santé.</a:t>
            </a:r>
          </a:p>
        </p:txBody>
      </p:sp>
      <p:pic>
        <p:nvPicPr>
          <p:cNvPr id="4" name="Image 3">
            <a:extLst>
              <a:ext uri="{FF2B5EF4-FFF2-40B4-BE49-F238E27FC236}">
                <a16:creationId xmlns:a16="http://schemas.microsoft.com/office/drawing/2014/main" id="{31DE66FD-7A61-E551-7391-9BD29D0A43EE}"/>
              </a:ext>
            </a:extLst>
          </p:cNvPr>
          <p:cNvPicPr>
            <a:picLocks noChangeAspect="1"/>
          </p:cNvPicPr>
          <p:nvPr/>
        </p:nvPicPr>
        <p:blipFill>
          <a:blip r:embed="rId6"/>
          <a:stretch>
            <a:fillRect/>
          </a:stretch>
        </p:blipFill>
        <p:spPr>
          <a:xfrm>
            <a:off x="134846" y="4790186"/>
            <a:ext cx="2651897" cy="1498898"/>
          </a:xfrm>
          <a:prstGeom prst="rect">
            <a:avLst/>
          </a:prstGeom>
        </p:spPr>
      </p:pic>
    </p:spTree>
    <p:extLst>
      <p:ext uri="{BB962C8B-B14F-4D97-AF65-F5344CB8AC3E}">
        <p14:creationId xmlns:p14="http://schemas.microsoft.com/office/powerpoint/2010/main" val="140553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405046" y="1568245"/>
            <a:ext cx="8325399" cy="461665"/>
          </a:xfrm>
          <a:prstGeom prst="rect">
            <a:avLst/>
          </a:prstGeom>
          <a:noFill/>
        </p:spPr>
        <p:txBody>
          <a:bodyPr wrap="square" rtlCol="0">
            <a:spAutoFit/>
          </a:bodyPr>
          <a:lstStyle/>
          <a:p>
            <a:pPr algn="l" fontAlgn="base">
              <a:spcAft>
                <a:spcPts val="1800"/>
              </a:spcAft>
            </a:pPr>
            <a:endParaRPr lang="fr-FR" sz="2400" b="0" i="0" dirty="0">
              <a:solidFill>
                <a:srgbClr val="3E3E3E"/>
              </a:solidFill>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0736A7A-7385-6E68-EB2C-359A9CE9C46F}"/>
              </a:ext>
            </a:extLst>
          </p:cNvPr>
          <p:cNvSpPr/>
          <p:nvPr/>
        </p:nvSpPr>
        <p:spPr>
          <a:xfrm>
            <a:off x="3857894" y="375113"/>
            <a:ext cx="7680963" cy="591538"/>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Et la PUFF ?</a:t>
            </a:r>
          </a:p>
        </p:txBody>
      </p:sp>
      <p:sp>
        <p:nvSpPr>
          <p:cNvPr id="6" name="ZoneTexte 5">
            <a:extLst>
              <a:ext uri="{FF2B5EF4-FFF2-40B4-BE49-F238E27FC236}">
                <a16:creationId xmlns:a16="http://schemas.microsoft.com/office/drawing/2014/main" id="{9CE8A2A4-1C3A-78DF-7DC7-D05EAACBD9BA}"/>
              </a:ext>
            </a:extLst>
          </p:cNvPr>
          <p:cNvSpPr txBox="1"/>
          <p:nvPr/>
        </p:nvSpPr>
        <p:spPr>
          <a:xfrm>
            <a:off x="3370224" y="1276981"/>
            <a:ext cx="8508274" cy="5509200"/>
          </a:xfrm>
          <a:prstGeom prst="rect">
            <a:avLst/>
          </a:prstGeom>
          <a:noFill/>
        </p:spPr>
        <p:txBody>
          <a:bodyPr wrap="square">
            <a:spAutoFit/>
          </a:bodyPr>
          <a:lstStyle/>
          <a:p>
            <a:pPr>
              <a:spcAft>
                <a:spcPts val="1200"/>
              </a:spcAft>
            </a:pPr>
            <a:r>
              <a:rPr lang="fr-FR" sz="2400" b="0" i="0" dirty="0">
                <a:solidFill>
                  <a:srgbClr val="131313"/>
                </a:solidFill>
                <a:effectLst/>
                <a:latin typeface="Times New Roman" panose="02020603050405020304" pitchFamily="18" charset="0"/>
                <a:cs typeface="Times New Roman" panose="02020603050405020304" pitchFamily="18" charset="0"/>
              </a:rPr>
              <a:t>Sous leurs airs ludiques, certaines Puff peuvent</a:t>
            </a:r>
            <a:r>
              <a:rPr lang="fr-FR" sz="2400" b="1" i="0" dirty="0">
                <a:solidFill>
                  <a:srgbClr val="131313"/>
                </a:solidFill>
                <a:effectLst/>
                <a:latin typeface="Times New Roman" panose="02020603050405020304" pitchFamily="18" charset="0"/>
                <a:cs typeface="Times New Roman" panose="02020603050405020304" pitchFamily="18" charset="0"/>
              </a:rPr>
              <a:t> contenir bien plus de nicotine</a:t>
            </a:r>
            <a:r>
              <a:rPr lang="fr-FR" sz="2400" b="0" i="0" dirty="0">
                <a:solidFill>
                  <a:srgbClr val="131313"/>
                </a:solidFill>
                <a:effectLst/>
                <a:latin typeface="Times New Roman" panose="02020603050405020304" pitchFamily="18" charset="0"/>
                <a:cs typeface="Times New Roman" panose="02020603050405020304" pitchFamily="18" charset="0"/>
              </a:rPr>
              <a:t> que les cigarettes électroniques destinées aux adultes. </a:t>
            </a:r>
          </a:p>
          <a:p>
            <a:pPr>
              <a:spcAft>
                <a:spcPts val="1200"/>
              </a:spcAft>
            </a:pPr>
            <a:r>
              <a:rPr lang="fr-FR" sz="2400" i="1" dirty="0">
                <a:solidFill>
                  <a:srgbClr val="131313"/>
                </a:solidFill>
                <a:latin typeface="Times New Roman" panose="02020603050405020304" pitchFamily="18" charset="0"/>
                <a:cs typeface="Times New Roman" panose="02020603050405020304" pitchFamily="18" charset="0"/>
              </a:rPr>
              <a:t>« </a:t>
            </a:r>
            <a:r>
              <a:rPr lang="fr-FR" sz="2400" b="0" i="1" dirty="0">
                <a:solidFill>
                  <a:srgbClr val="131313"/>
                </a:solidFill>
                <a:effectLst/>
                <a:latin typeface="Times New Roman" panose="02020603050405020304" pitchFamily="18" charset="0"/>
                <a:cs typeface="Times New Roman" panose="02020603050405020304" pitchFamily="18" charset="0"/>
              </a:rPr>
              <a:t>Initialement, le vapotage est un dispositif de réduction des risques liés à la consommation de tabac. Un substitut, donc. Dans le cas de la Puff, c'est tout le contraire, il est question d'une initiation à la consommation du tabac ».*</a:t>
            </a:r>
          </a:p>
          <a:p>
            <a:pPr>
              <a:spcAft>
                <a:spcPts val="1200"/>
              </a:spcAft>
            </a:pPr>
            <a:r>
              <a:rPr lang="fr-FR" sz="2400" b="0" i="1" dirty="0">
                <a:solidFill>
                  <a:srgbClr val="131313"/>
                </a:solidFill>
                <a:effectLst/>
                <a:latin typeface="Times New Roman" panose="02020603050405020304" pitchFamily="18" charset="0"/>
                <a:cs typeface="Times New Roman" panose="02020603050405020304" pitchFamily="18" charset="0"/>
              </a:rPr>
              <a:t>« Si un ado utilise ce produit, </a:t>
            </a:r>
            <a:r>
              <a:rPr lang="fr-FR" sz="2400" b="1" i="1" dirty="0">
                <a:solidFill>
                  <a:srgbClr val="131313"/>
                </a:solidFill>
                <a:effectLst/>
                <a:latin typeface="Times New Roman" panose="02020603050405020304" pitchFamily="18" charset="0"/>
                <a:cs typeface="Times New Roman" panose="02020603050405020304" pitchFamily="18" charset="0"/>
              </a:rPr>
              <a:t>il peut très rapidement devenir dépendant à la nicotine</a:t>
            </a:r>
            <a:r>
              <a:rPr lang="fr-FR" sz="2400" b="0" i="1" dirty="0">
                <a:solidFill>
                  <a:srgbClr val="131313"/>
                </a:solidFill>
                <a:effectLst/>
                <a:latin typeface="Times New Roman" panose="02020603050405020304" pitchFamily="18" charset="0"/>
                <a:cs typeface="Times New Roman" panose="02020603050405020304" pitchFamily="18" charset="0"/>
              </a:rPr>
              <a:t>, et se mettre à fumer des cigarettes ».*</a:t>
            </a:r>
          </a:p>
          <a:p>
            <a:pPr>
              <a:spcAft>
                <a:spcPts val="1200"/>
              </a:spcAft>
            </a:pPr>
            <a:r>
              <a:rPr lang="fr-FR" sz="2400" dirty="0">
                <a:solidFill>
                  <a:srgbClr val="131313"/>
                </a:solidFill>
                <a:latin typeface="Times New Roman" panose="02020603050405020304" pitchFamily="18" charset="0"/>
                <a:cs typeface="Times New Roman" panose="02020603050405020304" pitchFamily="18" charset="0"/>
              </a:rPr>
              <a:t>U</a:t>
            </a:r>
            <a:r>
              <a:rPr lang="fr-FR" sz="2400" b="0" i="0" dirty="0">
                <a:solidFill>
                  <a:srgbClr val="131313"/>
                </a:solidFill>
                <a:effectLst/>
                <a:latin typeface="Times New Roman" panose="02020603050405020304" pitchFamily="18" charset="0"/>
                <a:cs typeface="Times New Roman" panose="02020603050405020304" pitchFamily="18" charset="0"/>
              </a:rPr>
              <a:t>ne vingtaine de médecins, tabacologues et défenseurs de l’environnement ont appelé à interdire la cigarette électronique jetable, « comme c’est déjà le cas en Allemagne, en Belgique et en Irlande.</a:t>
            </a:r>
            <a:endParaRPr lang="fr-FR" sz="2400" dirty="0">
              <a:solidFill>
                <a:srgbClr val="131313"/>
              </a:solidFill>
              <a:latin typeface="Times New Roman" panose="02020603050405020304" pitchFamily="18" charset="0"/>
              <a:cs typeface="Times New Roman" panose="02020603050405020304" pitchFamily="18" charset="0"/>
            </a:endParaRPr>
          </a:p>
          <a:p>
            <a:pPr>
              <a:spcAft>
                <a:spcPts val="1200"/>
              </a:spcAft>
            </a:pPr>
            <a:r>
              <a:rPr lang="fr-FR" sz="2400" dirty="0">
                <a:solidFill>
                  <a:srgbClr val="131313"/>
                </a:solidFill>
                <a:latin typeface="Times New Roman" panose="02020603050405020304" pitchFamily="18" charset="0"/>
                <a:cs typeface="Times New Roman" panose="02020603050405020304" pitchFamily="18" charset="0"/>
              </a:rPr>
              <a:t>*</a:t>
            </a:r>
            <a:r>
              <a:rPr lang="fr-FR" sz="1600" dirty="0">
                <a:solidFill>
                  <a:srgbClr val="131313"/>
                </a:solidFill>
                <a:latin typeface="Times New Roman" panose="02020603050405020304" pitchFamily="18" charset="0"/>
                <a:cs typeface="Times New Roman" panose="02020603050405020304" pitchFamily="18" charset="0"/>
              </a:rPr>
              <a:t>Professeur Daniel THOMAS</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791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 y="-394447"/>
            <a:ext cx="12220686" cy="7637929"/>
          </a:xfrm>
          <a:prstGeom prst="rect">
            <a:avLst/>
          </a:prstGeom>
        </p:spPr>
      </p:pic>
      <p:sp>
        <p:nvSpPr>
          <p:cNvPr id="4" name="Slide Number Placeholder 3"/>
          <p:cNvSpPr>
            <a:spLocks noGrp="1"/>
          </p:cNvSpPr>
          <p:nvPr>
            <p:ph type="sldNum" sz="quarter" idx="12"/>
          </p:nvPr>
        </p:nvSpPr>
        <p:spPr/>
        <p:txBody>
          <a:bodyPr/>
          <a:lstStyle/>
          <a:p>
            <a:fld id="{FCEE2C88-6C8F-484D-AF69-578F576B1F44}" type="slidenum">
              <a:rPr lang="en-US" smtClean="0"/>
              <a:pPr/>
              <a:t>45</a:t>
            </a:fld>
            <a:endParaRPr lang="en-US" dirty="0"/>
          </a:p>
        </p:txBody>
      </p:sp>
      <p:sp>
        <p:nvSpPr>
          <p:cNvPr id="19" name="Rectangle 18"/>
          <p:cNvSpPr/>
          <p:nvPr/>
        </p:nvSpPr>
        <p:spPr>
          <a:xfrm>
            <a:off x="1217388" y="5390102"/>
            <a:ext cx="364202" cy="707886"/>
          </a:xfrm>
          <a:prstGeom prst="rect">
            <a:avLst/>
          </a:prstGeom>
        </p:spPr>
        <p:txBody>
          <a:bodyPr wrap="none">
            <a:spAutoFit/>
          </a:bodyPr>
          <a:lstStyle/>
          <a:p>
            <a:pPr algn="ctr"/>
            <a:r>
              <a:rPr lang="en-US" sz="4000" dirty="0">
                <a:solidFill>
                  <a:schemeClr val="bg1"/>
                </a:solidFill>
                <a:latin typeface="Entypo" pitchFamily="50" charset="0"/>
                <a:ea typeface="Entypo" pitchFamily="50" charset="0"/>
              </a:rPr>
              <a:t></a:t>
            </a:r>
            <a:endParaRPr lang="en-US" sz="4000" dirty="0">
              <a:solidFill>
                <a:schemeClr val="bg1"/>
              </a:solidFill>
            </a:endParaRPr>
          </a:p>
        </p:txBody>
      </p:sp>
    </p:spTree>
    <p:extLst>
      <p:ext uri="{BB962C8B-B14F-4D97-AF65-F5344CB8AC3E}">
        <p14:creationId xmlns:p14="http://schemas.microsoft.com/office/powerpoint/2010/main" val="187267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370217" y="1394057"/>
            <a:ext cx="8447314" cy="4832092"/>
          </a:xfrm>
          <a:prstGeom prst="rect">
            <a:avLst/>
          </a:prstGeom>
          <a:noFill/>
        </p:spPr>
        <p:txBody>
          <a:bodyPr wrap="square" rtlCol="0">
            <a:spAutoFit/>
          </a:bodyPr>
          <a:lstStyle/>
          <a:p>
            <a:pPr algn="l"/>
            <a:r>
              <a:rPr lang="fr-FR" sz="2800" b="0" i="0" dirty="0">
                <a:solidFill>
                  <a:srgbClr val="333333"/>
                </a:solidFill>
                <a:effectLst/>
                <a:latin typeface="Times New Roman" panose="02020603050405020304" pitchFamily="18" charset="0"/>
                <a:cs typeface="Times New Roman" panose="02020603050405020304" pitchFamily="18" charset="0"/>
              </a:rPr>
              <a:t>Les feuilles de tabac servent à fabriquer des produits qui peuvent être consommés de différentes manières, notamment :</a:t>
            </a:r>
          </a:p>
          <a:p>
            <a:pPr algn="l">
              <a:buFont typeface="Arial" panose="020B0604020202020204" pitchFamily="34" charset="0"/>
              <a:buChar char="•"/>
            </a:pPr>
            <a:r>
              <a:rPr lang="fr-FR" sz="2800" b="0" i="0" dirty="0">
                <a:solidFill>
                  <a:srgbClr val="333333"/>
                </a:solidFill>
                <a:effectLst/>
                <a:latin typeface="Times New Roman" panose="02020603050405020304" pitchFamily="18" charset="0"/>
                <a:cs typeface="Times New Roman" panose="02020603050405020304" pitchFamily="18" charset="0"/>
              </a:rPr>
              <a:t>fumé dans des cigarettes, des cigares ou des pipes;</a:t>
            </a:r>
          </a:p>
          <a:p>
            <a:pPr algn="l">
              <a:buFont typeface="Arial" panose="020B0604020202020204" pitchFamily="34" charset="0"/>
              <a:buChar char="•"/>
            </a:pPr>
            <a:r>
              <a:rPr lang="fr-FR" sz="2800" b="0" i="0" dirty="0">
                <a:solidFill>
                  <a:srgbClr val="333333"/>
                </a:solidFill>
                <a:effectLst/>
                <a:latin typeface="Times New Roman" panose="02020603050405020304" pitchFamily="18" charset="0"/>
                <a:cs typeface="Times New Roman" panose="02020603050405020304" pitchFamily="18" charset="0"/>
              </a:rPr>
              <a:t>fumé en vrac dans des narguilés (pipe à eau);</a:t>
            </a:r>
          </a:p>
          <a:p>
            <a:pPr algn="l">
              <a:buFont typeface="Arial" panose="020B0604020202020204" pitchFamily="34" charset="0"/>
              <a:buChar char="•"/>
            </a:pPr>
            <a:r>
              <a:rPr lang="fr-FR" sz="2800" b="0" i="0" dirty="0">
                <a:solidFill>
                  <a:srgbClr val="333333"/>
                </a:solidFill>
                <a:effectLst/>
                <a:latin typeface="Times New Roman" panose="02020603050405020304" pitchFamily="18" charset="0"/>
                <a:cs typeface="Times New Roman" panose="02020603050405020304" pitchFamily="18" charset="0"/>
              </a:rPr>
              <a:t>chiqué;</a:t>
            </a:r>
          </a:p>
          <a:p>
            <a:pPr algn="l">
              <a:buFont typeface="Arial" panose="020B0604020202020204" pitchFamily="34" charset="0"/>
              <a:buChar char="•"/>
            </a:pPr>
            <a:r>
              <a:rPr lang="fr-FR" sz="2800" b="0" i="0" dirty="0">
                <a:solidFill>
                  <a:srgbClr val="333333"/>
                </a:solidFill>
                <a:effectLst/>
                <a:latin typeface="Times New Roman" panose="02020603050405020304" pitchFamily="18" charset="0"/>
                <a:cs typeface="Times New Roman" panose="02020603050405020304" pitchFamily="18" charset="0"/>
              </a:rPr>
              <a:t>prisé séché;</a:t>
            </a:r>
          </a:p>
          <a:p>
            <a:pPr algn="l">
              <a:buFont typeface="Arial" panose="020B0604020202020204" pitchFamily="34" charset="0"/>
              <a:buChar char="•"/>
            </a:pPr>
            <a:r>
              <a:rPr lang="fr-FR" sz="2800" b="0" i="0" dirty="0">
                <a:solidFill>
                  <a:srgbClr val="333333"/>
                </a:solidFill>
                <a:effectLst/>
                <a:latin typeface="Times New Roman" panose="02020603050405020304" pitchFamily="18" charset="0"/>
                <a:cs typeface="Times New Roman" panose="02020603050405020304" pitchFamily="18" charset="0"/>
              </a:rPr>
              <a:t>placé à l’intérieur de la lèvre ou de la joue sous forme de chique (c.-à-d. des feuilles de tabac broyées qu’on place entre la joue et la gencive);</a:t>
            </a:r>
          </a:p>
          <a:p>
            <a:pPr algn="l">
              <a:buFont typeface="Arial" panose="020B0604020202020204" pitchFamily="34" charset="0"/>
              <a:buChar char="•"/>
            </a:pPr>
            <a:r>
              <a:rPr lang="fr-FR" sz="2800" b="0" i="0" dirty="0">
                <a:solidFill>
                  <a:srgbClr val="333333"/>
                </a:solidFill>
                <a:effectLst/>
                <a:latin typeface="Times New Roman" panose="02020603050405020304" pitchFamily="18" charset="0"/>
                <a:cs typeface="Times New Roman" panose="02020603050405020304" pitchFamily="18" charset="0"/>
              </a:rPr>
              <a:t>mélangé à du cannabis et fumé sous forme de « joints ».</a:t>
            </a:r>
          </a:p>
        </p:txBody>
      </p:sp>
      <p:sp>
        <p:nvSpPr>
          <p:cNvPr id="2" name="Rectangle 1">
            <a:extLst>
              <a:ext uri="{FF2B5EF4-FFF2-40B4-BE49-F238E27FC236}">
                <a16:creationId xmlns:a16="http://schemas.microsoft.com/office/drawing/2014/main" id="{E0736A7A-7385-6E68-EB2C-359A9CE9C46F}"/>
              </a:ext>
            </a:extLst>
          </p:cNvPr>
          <p:cNvSpPr/>
          <p:nvPr/>
        </p:nvSpPr>
        <p:spPr>
          <a:xfrm>
            <a:off x="4153989" y="375113"/>
            <a:ext cx="573024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Transformation de la feuille</a:t>
            </a:r>
          </a:p>
        </p:txBody>
      </p:sp>
    </p:spTree>
    <p:extLst>
      <p:ext uri="{BB962C8B-B14F-4D97-AF65-F5344CB8AC3E}">
        <p14:creationId xmlns:p14="http://schemas.microsoft.com/office/powerpoint/2010/main" val="219669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169919" y="1333087"/>
            <a:ext cx="8832783" cy="4893647"/>
          </a:xfrm>
          <a:prstGeom prst="rect">
            <a:avLst/>
          </a:prstGeom>
          <a:noFill/>
        </p:spPr>
        <p:txBody>
          <a:bodyPr wrap="square" rtlCol="0">
            <a:spAutoFit/>
          </a:bodyPr>
          <a:lstStyle/>
          <a:p>
            <a:pPr>
              <a:lnSpc>
                <a:spcPct val="150000"/>
              </a:lnSpc>
            </a:pPr>
            <a:r>
              <a:rPr lang="fr-FR" sz="2400" b="1" i="1" dirty="0">
                <a:solidFill>
                  <a:srgbClr val="333333"/>
                </a:solidFill>
                <a:effectLst/>
                <a:latin typeface="Times New Roman" panose="02020603050405020304" pitchFamily="18" charset="0"/>
                <a:cs typeface="Times New Roman" panose="02020603050405020304" pitchFamily="18" charset="0"/>
              </a:rPr>
              <a:t>Production :</a:t>
            </a:r>
          </a:p>
          <a:p>
            <a:pPr marL="342900" indent="-342900">
              <a:buFont typeface="Wingdings" panose="05000000000000000000" pitchFamily="2" charset="2"/>
              <a:buChar char="Ø"/>
            </a:pPr>
            <a:r>
              <a:rPr lang="fr-FR" sz="2400" b="0" i="0" dirty="0">
                <a:solidFill>
                  <a:srgbClr val="333333"/>
                </a:solidFill>
                <a:effectLst/>
                <a:latin typeface="Times New Roman" panose="02020603050405020304" pitchFamily="18" charset="0"/>
                <a:cs typeface="Times New Roman" panose="02020603050405020304" pitchFamily="18" charset="0"/>
              </a:rPr>
              <a:t>Environ 6,5 Millions de Tonnes de tabac sont produites par an.</a:t>
            </a:r>
          </a:p>
          <a:p>
            <a:pPr marL="342900" indent="-342900">
              <a:buFont typeface="Wingdings" panose="05000000000000000000" pitchFamily="2" charset="2"/>
              <a:buChar char="Ø"/>
            </a:pPr>
            <a:r>
              <a:rPr lang="fr-FR" sz="2400" dirty="0">
                <a:solidFill>
                  <a:srgbClr val="333333"/>
                </a:solidFill>
                <a:latin typeface="Times New Roman" panose="02020603050405020304" pitchFamily="18" charset="0"/>
                <a:cs typeface="Times New Roman" panose="02020603050405020304" pitchFamily="18" charset="0"/>
              </a:rPr>
              <a:t>C’est 6 000 Milliards de cigarettes</a:t>
            </a:r>
            <a:r>
              <a:rPr lang="fr-FR" sz="2400" b="0" i="0" dirty="0">
                <a:solidFill>
                  <a:srgbClr val="333333"/>
                </a:solidFill>
                <a:effectLst/>
                <a:latin typeface="Times New Roman" panose="02020603050405020304" pitchFamily="18" charset="0"/>
                <a:cs typeface="Times New Roman" panose="02020603050405020304" pitchFamily="18" charset="0"/>
              </a:rPr>
              <a:t> par an.</a:t>
            </a:r>
          </a:p>
          <a:p>
            <a:pPr>
              <a:lnSpc>
                <a:spcPct val="150000"/>
              </a:lnSpc>
            </a:pPr>
            <a:r>
              <a:rPr lang="fr-FR" sz="2400" b="1" i="1" dirty="0">
                <a:solidFill>
                  <a:srgbClr val="333333"/>
                </a:solidFill>
                <a:latin typeface="Times New Roman" panose="02020603050405020304" pitchFamily="18" charset="0"/>
                <a:cs typeface="Times New Roman" panose="02020603050405020304" pitchFamily="18" charset="0"/>
              </a:rPr>
              <a:t>Principaux pays producteurs (en production annuelle) :</a:t>
            </a:r>
          </a:p>
          <a:p>
            <a:pPr marL="342900" indent="-342900" algn="l">
              <a:buFont typeface="Wingdings" panose="05000000000000000000" pitchFamily="2" charset="2"/>
              <a:buChar char="Ø"/>
            </a:pPr>
            <a:r>
              <a:rPr lang="fr-FR" sz="2400" dirty="0">
                <a:solidFill>
                  <a:srgbClr val="333333"/>
                </a:solidFill>
                <a:latin typeface="Times New Roman" panose="02020603050405020304" pitchFamily="18" charset="0"/>
                <a:cs typeface="Times New Roman" panose="02020603050405020304" pitchFamily="18" charset="0"/>
              </a:rPr>
              <a:t>En premier </a:t>
            </a:r>
            <a:r>
              <a:rPr lang="fr-FR" sz="2400" dirty="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a:t>
            </a:r>
            <a:r>
              <a:rPr lang="fr-FR" sz="2400" dirty="0">
                <a:solidFill>
                  <a:srgbClr val="333333"/>
                </a:solidFill>
                <a:latin typeface="Times New Roman" panose="02020603050405020304" pitchFamily="18" charset="0"/>
                <a:cs typeface="Times New Roman" panose="02020603050405020304" pitchFamily="18" charset="0"/>
              </a:rPr>
              <a:t> l</a:t>
            </a:r>
            <a:r>
              <a:rPr lang="fr-FR" sz="2400" b="0" i="0" dirty="0">
                <a:solidFill>
                  <a:srgbClr val="333333"/>
                </a:solidFill>
                <a:effectLst/>
                <a:latin typeface="Times New Roman" panose="02020603050405020304" pitchFamily="18" charset="0"/>
                <a:cs typeface="Times New Roman" panose="02020603050405020304" pitchFamily="18" charset="0"/>
              </a:rPr>
              <a:t>a Chine avec 2 806 770 tonnes.</a:t>
            </a:r>
          </a:p>
          <a:p>
            <a:pPr marL="342900" indent="-342900">
              <a:buFont typeface="Wingdings" panose="05000000000000000000" pitchFamily="2" charset="2"/>
              <a:buChar char="Ø"/>
            </a:pPr>
            <a:r>
              <a:rPr lang="fr-FR" sz="2400" dirty="0">
                <a:solidFill>
                  <a:srgbClr val="333333"/>
                </a:solidFill>
                <a:latin typeface="Times New Roman" panose="02020603050405020304" pitchFamily="18" charset="0"/>
                <a:cs typeface="Times New Roman" panose="02020603050405020304" pitchFamily="18" charset="0"/>
              </a:rPr>
              <a:t>En deuxième </a:t>
            </a:r>
            <a:r>
              <a:rPr lang="fr-FR" sz="2400" dirty="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l</a:t>
            </a:r>
            <a:r>
              <a:rPr lang="fr-FR" sz="2400" dirty="0">
                <a:solidFill>
                  <a:srgbClr val="333333"/>
                </a:solidFill>
                <a:latin typeface="Times New Roman" panose="02020603050405020304" pitchFamily="18" charset="0"/>
                <a:cs typeface="Times New Roman" panose="02020603050405020304" pitchFamily="18" charset="0"/>
              </a:rPr>
              <a:t>'Inde </a:t>
            </a:r>
            <a:r>
              <a:rPr lang="fr-FR" sz="2400" b="0" i="0" dirty="0">
                <a:solidFill>
                  <a:srgbClr val="333333"/>
                </a:solidFill>
                <a:effectLst/>
                <a:latin typeface="Times New Roman" panose="02020603050405020304" pitchFamily="18" charset="0"/>
                <a:cs typeface="Times New Roman" panose="02020603050405020304" pitchFamily="18" charset="0"/>
              </a:rPr>
              <a:t>avec 761 318 tonnes.</a:t>
            </a:r>
          </a:p>
          <a:p>
            <a:pPr marL="342900" indent="-342900">
              <a:buFont typeface="Wingdings" panose="05000000000000000000" pitchFamily="2" charset="2"/>
              <a:buChar char="Ø"/>
            </a:pPr>
            <a:r>
              <a:rPr lang="fr-FR" sz="2400" dirty="0">
                <a:solidFill>
                  <a:srgbClr val="333333"/>
                </a:solidFill>
                <a:latin typeface="Times New Roman" panose="02020603050405020304" pitchFamily="18" charset="0"/>
                <a:cs typeface="Times New Roman" panose="02020603050405020304" pitchFamily="18" charset="0"/>
              </a:rPr>
              <a:t>En troisième </a:t>
            </a:r>
            <a:r>
              <a:rPr lang="fr-FR" sz="2400" dirty="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l</a:t>
            </a:r>
            <a:r>
              <a:rPr lang="fr-FR" sz="2400" dirty="0">
                <a:solidFill>
                  <a:srgbClr val="333333"/>
                </a:solidFill>
                <a:latin typeface="Times New Roman" panose="02020603050405020304" pitchFamily="18" charset="0"/>
                <a:cs typeface="Times New Roman" panose="02020603050405020304" pitchFamily="18" charset="0"/>
              </a:rPr>
              <a:t>e Brésil </a:t>
            </a:r>
            <a:r>
              <a:rPr lang="fr-FR" sz="2400" b="0" i="0" dirty="0">
                <a:solidFill>
                  <a:srgbClr val="333333"/>
                </a:solidFill>
                <a:effectLst/>
                <a:latin typeface="Times New Roman" panose="02020603050405020304" pitchFamily="18" charset="0"/>
                <a:cs typeface="Times New Roman" panose="02020603050405020304" pitchFamily="18" charset="0"/>
              </a:rPr>
              <a:t>avec 675 545 tonnes </a:t>
            </a:r>
          </a:p>
          <a:p>
            <a:pPr marL="342900" indent="-342900">
              <a:buFont typeface="Wingdings" panose="05000000000000000000" pitchFamily="2" charset="2"/>
              <a:buChar char="Ø"/>
            </a:pPr>
            <a:r>
              <a:rPr lang="fr-FR" sz="2400" b="0" i="0" dirty="0">
                <a:solidFill>
                  <a:srgbClr val="333333"/>
                </a:solidFill>
                <a:effectLst/>
                <a:latin typeface="Times New Roman" panose="02020603050405020304" pitchFamily="18" charset="0"/>
                <a:cs typeface="Times New Roman" panose="02020603050405020304" pitchFamily="18" charset="0"/>
              </a:rPr>
              <a:t>La Chine et l'Inde produisent ensemble plus de 50% du total mondial.</a:t>
            </a:r>
          </a:p>
          <a:p>
            <a:pPr marL="342900" indent="-342900">
              <a:buFont typeface="Wingdings" panose="05000000000000000000" pitchFamily="2" charset="2"/>
              <a:buChar char="Ø"/>
            </a:pPr>
            <a:r>
              <a:rPr lang="fr-FR" sz="2400" dirty="0">
                <a:solidFill>
                  <a:srgbClr val="333333"/>
                </a:solidFill>
                <a:latin typeface="Times New Roman" panose="02020603050405020304" pitchFamily="18" charset="0"/>
                <a:cs typeface="Times New Roman" panose="02020603050405020304" pitchFamily="18" charset="0"/>
              </a:rPr>
              <a:t>La France se place en 45</a:t>
            </a:r>
            <a:r>
              <a:rPr lang="fr-FR" sz="2400" baseline="30000" dirty="0">
                <a:solidFill>
                  <a:srgbClr val="333333"/>
                </a:solidFill>
                <a:latin typeface="Times New Roman" panose="02020603050405020304" pitchFamily="18" charset="0"/>
                <a:cs typeface="Times New Roman" panose="02020603050405020304" pitchFamily="18" charset="0"/>
              </a:rPr>
              <a:t>ème</a:t>
            </a:r>
            <a:r>
              <a:rPr lang="fr-FR" sz="2400" dirty="0">
                <a:solidFill>
                  <a:srgbClr val="333333"/>
                </a:solidFill>
                <a:latin typeface="Times New Roman" panose="02020603050405020304" pitchFamily="18" charset="0"/>
                <a:cs typeface="Times New Roman" panose="02020603050405020304" pitchFamily="18" charset="0"/>
              </a:rPr>
              <a:t> position</a:t>
            </a:r>
          </a:p>
          <a:p>
            <a:pPr marL="342900" indent="-342900">
              <a:buFont typeface="Wingdings" panose="05000000000000000000" pitchFamily="2" charset="2"/>
              <a:buChar char="Ø"/>
            </a:pPr>
            <a:endParaRPr lang="fr-FR" sz="2400" b="0" i="0" dirty="0">
              <a:solidFill>
                <a:srgbClr val="333333"/>
              </a:solidFill>
              <a:effectLst/>
              <a:latin typeface="Times New Roman" panose="02020603050405020304" pitchFamily="18" charset="0"/>
              <a:cs typeface="Times New Roman" panose="02020603050405020304" pitchFamily="18" charset="0"/>
            </a:endParaRPr>
          </a:p>
          <a:p>
            <a:r>
              <a:rPr lang="fr-FR" sz="2400" dirty="0">
                <a:solidFill>
                  <a:srgbClr val="333333"/>
                </a:solidFill>
                <a:latin typeface="Times New Roman" panose="02020603050405020304" pitchFamily="18" charset="0"/>
                <a:cs typeface="Times New Roman" panose="02020603050405020304" pitchFamily="18" charset="0"/>
              </a:rPr>
              <a:t>La Chine et l'Inde produisent ensemble plus de 50% du total mondial.</a:t>
            </a:r>
          </a:p>
        </p:txBody>
      </p:sp>
      <p:sp>
        <p:nvSpPr>
          <p:cNvPr id="2" name="Rectangle 1">
            <a:extLst>
              <a:ext uri="{FF2B5EF4-FFF2-40B4-BE49-F238E27FC236}">
                <a16:creationId xmlns:a16="http://schemas.microsoft.com/office/drawing/2014/main" id="{E0736A7A-7385-6E68-EB2C-359A9CE9C46F}"/>
              </a:ext>
            </a:extLst>
          </p:cNvPr>
          <p:cNvSpPr/>
          <p:nvPr/>
        </p:nvSpPr>
        <p:spPr>
          <a:xfrm>
            <a:off x="3866599" y="375113"/>
            <a:ext cx="6576811"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Production de tabac dans le monde</a:t>
            </a:r>
          </a:p>
        </p:txBody>
      </p:sp>
    </p:spTree>
    <p:extLst>
      <p:ext uri="{BB962C8B-B14F-4D97-AF65-F5344CB8AC3E}">
        <p14:creationId xmlns:p14="http://schemas.microsoft.com/office/powerpoint/2010/main" val="16938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436219" y="1327600"/>
            <a:ext cx="8210349" cy="4985980"/>
          </a:xfrm>
          <a:prstGeom prst="rect">
            <a:avLst/>
          </a:prstGeom>
          <a:noFill/>
        </p:spPr>
        <p:txBody>
          <a:bodyPr wrap="square" rtlCol="0">
            <a:spAutoFit/>
          </a:bodyPr>
          <a:lstStyle/>
          <a:p>
            <a:pPr algn="l">
              <a:spcAft>
                <a:spcPts val="1800"/>
              </a:spcAft>
            </a:pPr>
            <a:r>
              <a:rPr lang="fr-FR" sz="2400" b="0" i="0" dirty="0">
                <a:solidFill>
                  <a:srgbClr val="202122"/>
                </a:solidFill>
                <a:effectLst/>
                <a:latin typeface="Times New Roman" panose="02020603050405020304" pitchFamily="18" charset="0"/>
                <a:cs typeface="Times New Roman" panose="02020603050405020304" pitchFamily="18" charset="0"/>
              </a:rPr>
              <a:t>L'industrie du tabac se réfère généralement aux sociétés impliquées dans la fabrication de cigarettes, cigares, tabac à priser, à mâcher et tabac à pipe. </a:t>
            </a:r>
          </a:p>
          <a:p>
            <a:pPr algn="l">
              <a:spcAft>
                <a:spcPts val="1800"/>
              </a:spcAft>
            </a:pPr>
            <a:r>
              <a:rPr lang="fr-FR" sz="2400" b="0" i="0" dirty="0">
                <a:solidFill>
                  <a:srgbClr val="202122"/>
                </a:solidFill>
                <a:effectLst/>
                <a:latin typeface="Times New Roman" panose="02020603050405020304" pitchFamily="18" charset="0"/>
                <a:cs typeface="Times New Roman" panose="02020603050405020304" pitchFamily="18" charset="0"/>
              </a:rPr>
              <a:t>La plus grande compagnie de tabac dans le monde en volume est la China National Tobacco Corporation </a:t>
            </a:r>
          </a:p>
          <a:p>
            <a:pPr algn="l"/>
            <a:r>
              <a:rPr lang="fr-FR" sz="2400" dirty="0">
                <a:solidFill>
                  <a:srgbClr val="202122"/>
                </a:solidFill>
                <a:latin typeface="Times New Roman" panose="02020603050405020304" pitchFamily="18" charset="0"/>
                <a:cs typeface="Times New Roman" panose="02020603050405020304" pitchFamily="18" charset="0"/>
              </a:rPr>
              <a:t>De nombreuses</a:t>
            </a:r>
            <a:r>
              <a:rPr lang="fr-FR" sz="2400" b="0" i="0" dirty="0">
                <a:solidFill>
                  <a:srgbClr val="202122"/>
                </a:solidFill>
                <a:effectLst/>
                <a:latin typeface="Times New Roman" panose="02020603050405020304" pitchFamily="18" charset="0"/>
                <a:cs typeface="Times New Roman" panose="02020603050405020304" pitchFamily="18" charset="0"/>
              </a:rPr>
              <a:t> fusions et acquisitions ont eu lieu au cours des années 1990 et 2000, les marchés internationaux sont dominés par 4 entreprises :</a:t>
            </a:r>
          </a:p>
          <a:p>
            <a:pPr marL="342900" indent="-342900" algn="l">
              <a:buFont typeface="Wingdings" panose="05000000000000000000" pitchFamily="2" charset="2"/>
              <a:buChar char="Ø"/>
            </a:pPr>
            <a:r>
              <a:rPr lang="fr-FR" sz="2400" dirty="0">
                <a:solidFill>
                  <a:srgbClr val="202122"/>
                </a:solidFill>
                <a:latin typeface="Times New Roman" panose="02020603050405020304" pitchFamily="18" charset="0"/>
                <a:cs typeface="Times New Roman" panose="02020603050405020304" pitchFamily="18" charset="0"/>
              </a:rPr>
              <a:t>Philip Morris International</a:t>
            </a:r>
          </a:p>
          <a:p>
            <a:pPr marL="342900" indent="-342900" algn="l">
              <a:buFont typeface="Wingdings" panose="05000000000000000000" pitchFamily="2" charset="2"/>
              <a:buChar char="Ø"/>
            </a:pPr>
            <a:r>
              <a:rPr lang="fr-FR" sz="2400" b="0" i="0" dirty="0">
                <a:solidFill>
                  <a:srgbClr val="202122"/>
                </a:solidFill>
                <a:effectLst/>
                <a:latin typeface="Times New Roman" panose="02020603050405020304" pitchFamily="18" charset="0"/>
                <a:cs typeface="Times New Roman" panose="02020603050405020304" pitchFamily="18" charset="0"/>
              </a:rPr>
              <a:t>British American Tobacco</a:t>
            </a:r>
          </a:p>
          <a:p>
            <a:pPr marL="342900" indent="-342900" algn="l">
              <a:buFont typeface="Wingdings" panose="05000000000000000000" pitchFamily="2" charset="2"/>
              <a:buChar char="Ø"/>
            </a:pPr>
            <a:r>
              <a:rPr lang="fr-FR" sz="2400" dirty="0">
                <a:solidFill>
                  <a:srgbClr val="202122"/>
                </a:solidFill>
                <a:latin typeface="Times New Roman" panose="02020603050405020304" pitchFamily="18" charset="0"/>
                <a:cs typeface="Times New Roman" panose="02020603050405020304" pitchFamily="18" charset="0"/>
              </a:rPr>
              <a:t>Japan Tobacco International</a:t>
            </a:r>
          </a:p>
          <a:p>
            <a:pPr marL="342900" indent="-342900" algn="l">
              <a:buFont typeface="Wingdings" panose="05000000000000000000" pitchFamily="2" charset="2"/>
              <a:buChar char="Ø"/>
            </a:pPr>
            <a:r>
              <a:rPr lang="fr-FR" sz="2400" b="0" i="0" dirty="0">
                <a:solidFill>
                  <a:srgbClr val="202122"/>
                </a:solidFill>
                <a:effectLst/>
                <a:latin typeface="Times New Roman" panose="02020603050405020304" pitchFamily="18" charset="0"/>
                <a:cs typeface="Times New Roman" panose="02020603050405020304" pitchFamily="18" charset="0"/>
              </a:rPr>
              <a:t>Imperial Brands</a:t>
            </a:r>
          </a:p>
        </p:txBody>
      </p:sp>
      <p:sp>
        <p:nvSpPr>
          <p:cNvPr id="2" name="Rectangle 1">
            <a:extLst>
              <a:ext uri="{FF2B5EF4-FFF2-40B4-BE49-F238E27FC236}">
                <a16:creationId xmlns:a16="http://schemas.microsoft.com/office/drawing/2014/main" id="{E0736A7A-7385-6E68-EB2C-359A9CE9C46F}"/>
              </a:ext>
            </a:extLst>
          </p:cNvPr>
          <p:cNvSpPr/>
          <p:nvPr/>
        </p:nvSpPr>
        <p:spPr>
          <a:xfrm>
            <a:off x="3823064" y="375113"/>
            <a:ext cx="7672249"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Les industriels du tabac</a:t>
            </a:r>
          </a:p>
        </p:txBody>
      </p:sp>
    </p:spTree>
    <p:extLst>
      <p:ext uri="{BB962C8B-B14F-4D97-AF65-F5344CB8AC3E}">
        <p14:creationId xmlns:p14="http://schemas.microsoft.com/office/powerpoint/2010/main" val="206042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301465" y="1411468"/>
            <a:ext cx="8672362" cy="5011949"/>
          </a:xfrm>
          <a:prstGeom prst="rect">
            <a:avLst/>
          </a:prstGeom>
          <a:noFill/>
        </p:spPr>
        <p:txBody>
          <a:bodyPr wrap="square" rtlCol="0">
            <a:spAutoFit/>
          </a:bodyPr>
          <a:lstStyle/>
          <a:p>
            <a:pPr>
              <a:lnSpc>
                <a:spcPct val="150000"/>
              </a:lnSpc>
            </a:pPr>
            <a:r>
              <a:rPr lang="fr-FR" sz="2400" b="1" i="1" dirty="0">
                <a:solidFill>
                  <a:srgbClr val="333333"/>
                </a:solidFill>
                <a:latin typeface="Times New Roman" panose="02020603050405020304" pitchFamily="18" charset="0"/>
                <a:cs typeface="Times New Roman" panose="02020603050405020304" pitchFamily="18" charset="0"/>
              </a:rPr>
              <a:t>Consommateurs :</a:t>
            </a:r>
          </a:p>
          <a:p>
            <a:pPr marL="342900" indent="-342900">
              <a:lnSpc>
                <a:spcPct val="150000"/>
              </a:lnSpc>
              <a:buFont typeface="Wingdings" panose="05000000000000000000" pitchFamily="2" charset="2"/>
              <a:buChar char="Ø"/>
            </a:pPr>
            <a:r>
              <a:rPr lang="fr-FR" sz="2400" b="0" i="0" dirty="0">
                <a:solidFill>
                  <a:srgbClr val="333333"/>
                </a:solidFill>
                <a:effectLst/>
                <a:latin typeface="Times New Roman" panose="02020603050405020304" pitchFamily="18" charset="0"/>
                <a:cs typeface="Times New Roman" panose="02020603050405020304" pitchFamily="18" charset="0"/>
              </a:rPr>
              <a:t>1,3 Milliards de fumeurs dans le Monde</a:t>
            </a:r>
          </a:p>
          <a:p>
            <a:pPr marL="342900" indent="-342900">
              <a:lnSpc>
                <a:spcPct val="150000"/>
              </a:lnSpc>
              <a:buFont typeface="Wingdings" panose="05000000000000000000" pitchFamily="2" charset="2"/>
              <a:buChar char="Ø"/>
            </a:pPr>
            <a:r>
              <a:rPr lang="fr-FR" sz="2400" b="0" i="0" dirty="0">
                <a:solidFill>
                  <a:srgbClr val="4D5156"/>
                </a:solidFill>
                <a:effectLst/>
                <a:latin typeface="Times New Roman" panose="02020603050405020304" pitchFamily="18" charset="0"/>
                <a:cs typeface="Times New Roman" panose="02020603050405020304" pitchFamily="18" charset="0"/>
              </a:rPr>
              <a:t>Chez les hommes, les gros consommateurs sont :</a:t>
            </a:r>
          </a:p>
          <a:p>
            <a:pPr marL="800100" lvl="1" indent="-342900">
              <a:lnSpc>
                <a:spcPct val="150000"/>
              </a:lnSpc>
              <a:buFont typeface="Wingdings" panose="05000000000000000000" pitchFamily="2" charset="2"/>
              <a:buChar char="Ø"/>
            </a:pPr>
            <a:r>
              <a:rPr lang="fr-FR" sz="2400" b="0" i="0" dirty="0">
                <a:solidFill>
                  <a:srgbClr val="040C28"/>
                </a:solidFill>
                <a:effectLst/>
                <a:latin typeface="Times New Roman" panose="02020603050405020304" pitchFamily="18" charset="0"/>
                <a:cs typeface="Times New Roman" panose="02020603050405020304" pitchFamily="18" charset="0"/>
              </a:rPr>
              <a:t>Indonésie (54.4 %), en </a:t>
            </a:r>
          </a:p>
          <a:p>
            <a:pPr marL="800100" lvl="1" indent="-342900">
              <a:lnSpc>
                <a:spcPct val="150000"/>
              </a:lnSpc>
              <a:buFont typeface="Wingdings" panose="05000000000000000000" pitchFamily="2" charset="2"/>
              <a:buChar char="Ø"/>
            </a:pPr>
            <a:r>
              <a:rPr lang="fr-FR" sz="2400" b="0" i="0" dirty="0">
                <a:solidFill>
                  <a:srgbClr val="040C28"/>
                </a:solidFill>
                <a:effectLst/>
                <a:latin typeface="Times New Roman" panose="02020603050405020304" pitchFamily="18" charset="0"/>
                <a:cs typeface="Times New Roman" panose="02020603050405020304" pitchFamily="18" charset="0"/>
              </a:rPr>
              <a:t>Russie (43.2 %), en </a:t>
            </a:r>
          </a:p>
          <a:p>
            <a:pPr marL="800100" lvl="1" indent="-342900">
              <a:lnSpc>
                <a:spcPct val="150000"/>
              </a:lnSpc>
              <a:buFont typeface="Wingdings" panose="05000000000000000000" pitchFamily="2" charset="2"/>
              <a:buChar char="Ø"/>
            </a:pPr>
            <a:r>
              <a:rPr lang="fr-FR" sz="2400" b="0" i="0" dirty="0">
                <a:solidFill>
                  <a:srgbClr val="040C28"/>
                </a:solidFill>
                <a:effectLst/>
                <a:latin typeface="Times New Roman" panose="02020603050405020304" pitchFamily="18" charset="0"/>
                <a:cs typeface="Times New Roman" panose="02020603050405020304" pitchFamily="18" charset="0"/>
              </a:rPr>
              <a:t>Chine (41.5 %) et en </a:t>
            </a:r>
          </a:p>
          <a:p>
            <a:pPr marL="800100" lvl="1" indent="-342900">
              <a:lnSpc>
                <a:spcPct val="150000"/>
              </a:lnSpc>
              <a:buFont typeface="Wingdings" panose="05000000000000000000" pitchFamily="2" charset="2"/>
              <a:buChar char="Ø"/>
            </a:pPr>
            <a:r>
              <a:rPr lang="fr-FR" sz="2400" b="0" i="0" dirty="0">
                <a:solidFill>
                  <a:srgbClr val="040C28"/>
                </a:solidFill>
                <a:effectLst/>
                <a:latin typeface="Times New Roman" panose="02020603050405020304" pitchFamily="18" charset="0"/>
                <a:cs typeface="Times New Roman" panose="02020603050405020304" pitchFamily="18" charset="0"/>
              </a:rPr>
              <a:t>Turquie (41.3 %)</a:t>
            </a:r>
            <a:r>
              <a:rPr lang="fr-FR" sz="2400" b="0" i="0" dirty="0">
                <a:solidFill>
                  <a:srgbClr val="4D5156"/>
                </a:solidFill>
                <a:effectLst/>
                <a:latin typeface="Times New Roman" panose="02020603050405020304" pitchFamily="18" charset="0"/>
                <a:cs typeface="Times New Roman" panose="02020603050405020304" pitchFamily="18" charset="0"/>
              </a:rPr>
              <a:t>, </a:t>
            </a:r>
          </a:p>
          <a:p>
            <a:pPr marL="800100" lvl="1" indent="-342900">
              <a:lnSpc>
                <a:spcPct val="150000"/>
              </a:lnSpc>
              <a:buFont typeface="Wingdings" panose="05000000000000000000" pitchFamily="2" charset="2"/>
              <a:buChar char="Ø"/>
            </a:pPr>
            <a:r>
              <a:rPr lang="fr-FR" sz="2400" dirty="0">
                <a:solidFill>
                  <a:srgbClr val="4D5156"/>
                </a:solidFill>
                <a:latin typeface="Times New Roman" panose="02020603050405020304" pitchFamily="18" charset="0"/>
                <a:cs typeface="Times New Roman" panose="02020603050405020304" pitchFamily="18" charset="0"/>
              </a:rPr>
              <a:t>A l’inverse le tabagisme est</a:t>
            </a:r>
            <a:r>
              <a:rPr lang="fr-FR" sz="2400" b="0" i="0" dirty="0">
                <a:solidFill>
                  <a:srgbClr val="4D5156"/>
                </a:solidFill>
                <a:effectLst/>
                <a:latin typeface="Times New Roman" panose="02020603050405020304" pitchFamily="18" charset="0"/>
                <a:cs typeface="Times New Roman" panose="02020603050405020304" pitchFamily="18" charset="0"/>
              </a:rPr>
              <a:t> inférieur à 10 % au Costa Rica, en Islande et en Norvège.</a:t>
            </a:r>
            <a:endParaRPr lang="fr-FR" sz="2400" b="0" i="0" dirty="0">
              <a:solidFill>
                <a:srgbClr val="333333"/>
              </a:solidFill>
              <a:effectLst/>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0736A7A-7385-6E68-EB2C-359A9CE9C46F}"/>
              </a:ext>
            </a:extLst>
          </p:cNvPr>
          <p:cNvSpPr/>
          <p:nvPr/>
        </p:nvSpPr>
        <p:spPr>
          <a:xfrm>
            <a:off x="3866600" y="375113"/>
            <a:ext cx="573024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Consommation dans le Monde</a:t>
            </a:r>
          </a:p>
        </p:txBody>
      </p:sp>
    </p:spTree>
    <p:extLst>
      <p:ext uri="{BB962C8B-B14F-4D97-AF65-F5344CB8AC3E}">
        <p14:creationId xmlns:p14="http://schemas.microsoft.com/office/powerpoint/2010/main" val="80290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0"/>
            <a:ext cx="2590800" cy="30480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77514"/>
            <a:ext cx="3881718" cy="28048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4834"/>
            <a:ext cx="4061010" cy="4163335"/>
          </a:xfrm>
          <a:prstGeom prst="rect">
            <a:avLst/>
          </a:prstGeom>
        </p:spPr>
      </p:pic>
      <p:sp>
        <p:nvSpPr>
          <p:cNvPr id="5" name="ZoneTexte 4">
            <a:extLst>
              <a:ext uri="{FF2B5EF4-FFF2-40B4-BE49-F238E27FC236}">
                <a16:creationId xmlns:a16="http://schemas.microsoft.com/office/drawing/2014/main" id="{26615816-4B37-4568-B0D9-0B8CB7B7FFDE}"/>
              </a:ext>
            </a:extLst>
          </p:cNvPr>
          <p:cNvSpPr txBox="1"/>
          <p:nvPr/>
        </p:nvSpPr>
        <p:spPr>
          <a:xfrm>
            <a:off x="3301465" y="1411468"/>
            <a:ext cx="8672362" cy="5011949"/>
          </a:xfrm>
          <a:prstGeom prst="rect">
            <a:avLst/>
          </a:prstGeom>
          <a:noFill/>
        </p:spPr>
        <p:txBody>
          <a:bodyPr wrap="square" rtlCol="0">
            <a:spAutoFit/>
          </a:bodyPr>
          <a:lstStyle/>
          <a:p>
            <a:pPr>
              <a:lnSpc>
                <a:spcPct val="150000"/>
              </a:lnSpc>
            </a:pPr>
            <a:r>
              <a:rPr lang="fr-FR" sz="2400" b="1" i="1" dirty="0">
                <a:solidFill>
                  <a:srgbClr val="333333"/>
                </a:solidFill>
                <a:latin typeface="Times New Roman" panose="02020603050405020304" pitchFamily="18" charset="0"/>
                <a:cs typeface="Times New Roman" panose="02020603050405020304" pitchFamily="18" charset="0"/>
              </a:rPr>
              <a:t>Consommateurs :</a:t>
            </a:r>
          </a:p>
          <a:p>
            <a:pPr marL="342900" indent="-342900">
              <a:lnSpc>
                <a:spcPct val="150000"/>
              </a:lnSpc>
              <a:buFont typeface="Wingdings" panose="05000000000000000000" pitchFamily="2" charset="2"/>
              <a:buChar char="Ø"/>
            </a:pPr>
            <a:r>
              <a:rPr lang="fr-FR" sz="2400" dirty="0">
                <a:solidFill>
                  <a:srgbClr val="333333"/>
                </a:solidFill>
                <a:latin typeface="Times New Roman" panose="02020603050405020304" pitchFamily="18" charset="0"/>
                <a:cs typeface="Times New Roman" panose="02020603050405020304" pitchFamily="18" charset="0"/>
              </a:rPr>
              <a:t>12 Millions de fumeurs quotidiens en France</a:t>
            </a:r>
          </a:p>
          <a:p>
            <a:pPr marL="342900" indent="-342900">
              <a:lnSpc>
                <a:spcPct val="150000"/>
              </a:lnSpc>
              <a:buFont typeface="Wingdings" panose="05000000000000000000" pitchFamily="2" charset="2"/>
              <a:buChar char="Ø"/>
            </a:pPr>
            <a:r>
              <a:rPr lang="fr-FR" sz="2400" dirty="0">
                <a:solidFill>
                  <a:srgbClr val="333333"/>
                </a:solidFill>
                <a:latin typeface="Times New Roman" panose="02020603050405020304" pitchFamily="18" charset="0"/>
                <a:cs typeface="Times New Roman" panose="02020603050405020304" pitchFamily="18" charset="0"/>
              </a:rPr>
              <a:t>60% des fumeurs souhaitent s’arrêter</a:t>
            </a:r>
          </a:p>
          <a:p>
            <a:pPr marL="342900" indent="-342900">
              <a:lnSpc>
                <a:spcPct val="150000"/>
              </a:lnSpc>
              <a:buFont typeface="Wingdings" panose="05000000000000000000" pitchFamily="2" charset="2"/>
              <a:buChar char="Ø"/>
            </a:pPr>
            <a:r>
              <a:rPr lang="fr-FR" sz="2400" dirty="0">
                <a:solidFill>
                  <a:srgbClr val="333333"/>
                </a:solidFill>
                <a:latin typeface="Times New Roman" panose="02020603050405020304" pitchFamily="18" charset="0"/>
                <a:cs typeface="Times New Roman" panose="02020603050405020304" pitchFamily="18" charset="0"/>
              </a:rPr>
              <a:t>Le tabagisme féminin s’est stabilisé depuis 2021</a:t>
            </a:r>
          </a:p>
          <a:p>
            <a:pPr marL="342900" indent="-342900">
              <a:lnSpc>
                <a:spcPct val="150000"/>
              </a:lnSpc>
              <a:buFont typeface="Wingdings" panose="05000000000000000000" pitchFamily="2" charset="2"/>
              <a:buChar char="Ø"/>
            </a:pPr>
            <a:r>
              <a:rPr lang="fr-FR" sz="2400" dirty="0">
                <a:solidFill>
                  <a:srgbClr val="333333"/>
                </a:solidFill>
                <a:latin typeface="Times New Roman" panose="02020603050405020304" pitchFamily="18" charset="0"/>
                <a:cs typeface="Times New Roman" panose="02020603050405020304" pitchFamily="18" charset="0"/>
              </a:rPr>
              <a:t>Très nette baisse du tabagisme chez les jeunes de 17 ans (de 25,1% à 15,6%)</a:t>
            </a:r>
          </a:p>
          <a:p>
            <a:pPr marL="342900" indent="-342900">
              <a:lnSpc>
                <a:spcPct val="150000"/>
              </a:lnSpc>
              <a:buFont typeface="Wingdings" panose="05000000000000000000" pitchFamily="2" charset="2"/>
              <a:buChar char="Ø"/>
            </a:pPr>
            <a:r>
              <a:rPr lang="fr-FR" sz="2400" dirty="0">
                <a:solidFill>
                  <a:srgbClr val="333333"/>
                </a:solidFill>
                <a:latin typeface="Times New Roman" panose="02020603050405020304" pitchFamily="18" charset="0"/>
                <a:cs typeface="Times New Roman" panose="02020603050405020304" pitchFamily="18" charset="0"/>
              </a:rPr>
              <a:t>C’est en Provence/Côte d’Azur que l’on fume le plus, 29% de la population (de 18 à 75 ans)</a:t>
            </a:r>
          </a:p>
          <a:p>
            <a:pPr marL="342900" indent="-342900">
              <a:lnSpc>
                <a:spcPct val="150000"/>
              </a:lnSpc>
              <a:buFont typeface="Wingdings" panose="05000000000000000000" pitchFamily="2" charset="2"/>
              <a:buChar char="Ø"/>
            </a:pPr>
            <a:endParaRPr lang="fr-FR" sz="2400" dirty="0">
              <a:solidFill>
                <a:srgbClr val="333333"/>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0736A7A-7385-6E68-EB2C-359A9CE9C46F}"/>
              </a:ext>
            </a:extLst>
          </p:cNvPr>
          <p:cNvSpPr/>
          <p:nvPr/>
        </p:nvSpPr>
        <p:spPr>
          <a:xfrm>
            <a:off x="3866600" y="375113"/>
            <a:ext cx="5730240" cy="49638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fr-FR" sz="2800" b="1" dirty="0">
                <a:solidFill>
                  <a:schemeClr val="accent1">
                    <a:lumMod val="75000"/>
                  </a:schemeClr>
                </a:solidFill>
              </a:rPr>
              <a:t>Consommation française</a:t>
            </a:r>
          </a:p>
        </p:txBody>
      </p:sp>
    </p:spTree>
    <p:extLst>
      <p:ext uri="{BB962C8B-B14F-4D97-AF65-F5344CB8AC3E}">
        <p14:creationId xmlns:p14="http://schemas.microsoft.com/office/powerpoint/2010/main" val="427142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MASE">
      <a:dk1>
        <a:sysClr val="windowText" lastClr="000000"/>
      </a:dk1>
      <a:lt1>
        <a:sysClr val="window" lastClr="FFFFFF"/>
      </a:lt1>
      <a:dk2>
        <a:srgbClr val="44546A"/>
      </a:dk2>
      <a:lt2>
        <a:srgbClr val="FFFFFF"/>
      </a:lt2>
      <a:accent1>
        <a:srgbClr val="5B9BD5"/>
      </a:accent1>
      <a:accent2>
        <a:srgbClr val="ED7D31"/>
      </a:accent2>
      <a:accent3>
        <a:srgbClr val="A5A5A5"/>
      </a:accent3>
      <a:accent4>
        <a:srgbClr val="FFC000"/>
      </a:accent4>
      <a:accent5>
        <a:srgbClr val="4472C4"/>
      </a:accent5>
      <a:accent6>
        <a:srgbClr val="53813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onavirus suite" id="{8402C2F4-A92C-4CE5-B3C1-9CD0FABB39D7}" vid="{9B0CAB18-CB76-4208-A336-5E36FEAA14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Présentation</Template>
  <TotalTime>81682</TotalTime>
  <Words>3849</Words>
  <Application>Microsoft Office PowerPoint</Application>
  <PresentationFormat>Grand écran</PresentationFormat>
  <Paragraphs>286</Paragraphs>
  <Slides>45</Slides>
  <Notes>43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45</vt:i4>
      </vt:variant>
    </vt:vector>
  </HeadingPairs>
  <TitlesOfParts>
    <vt:vector size="55" baseType="lpstr">
      <vt:lpstr>Arial</vt:lpstr>
      <vt:lpstr>Calibri</vt:lpstr>
      <vt:lpstr>Entypo</vt:lpstr>
      <vt:lpstr>Google Sans</vt:lpstr>
      <vt:lpstr>Lato</vt:lpstr>
      <vt:lpstr>Marianne</vt:lpstr>
      <vt:lpstr>Overpass</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Luc DECOSSE</dc:creator>
  <cp:lastModifiedBy>Luc DECOSSE</cp:lastModifiedBy>
  <cp:revision>20</cp:revision>
  <dcterms:created xsi:type="dcterms:W3CDTF">2020-12-11T10:40:46Z</dcterms:created>
  <dcterms:modified xsi:type="dcterms:W3CDTF">2023-11-24T13:25:38Z</dcterms:modified>
</cp:coreProperties>
</file>